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79" r:id="rId3"/>
    <p:sldId id="282" r:id="rId4"/>
    <p:sldId id="257" r:id="rId5"/>
    <p:sldId id="258" r:id="rId6"/>
    <p:sldId id="259" r:id="rId7"/>
    <p:sldId id="260" r:id="rId8"/>
    <p:sldId id="280" r:id="rId9"/>
    <p:sldId id="262" r:id="rId10"/>
    <p:sldId id="263" r:id="rId11"/>
    <p:sldId id="281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1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FEB0C-A304-48E6-97A0-B98A81DA2629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FA3FA-59B3-43F2-A6EC-F3FE362C6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1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FA3FA-59B3-43F2-A6EC-F3FE362C64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9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CA946-949A-CD61-DC7F-3A81897DD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B15E9C-132B-8D52-3D67-B2788DADA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BFDB1C-4F80-563D-EC29-DACAE220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434B-E2FC-4468-A5DF-03FCA1E2F3C0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33DAA0-F024-93EC-D5C6-3BF2A1197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0181A-1999-E0B4-AA41-A0F52FF04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6C88-F245-48CD-9BF6-F738B7B0BD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25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A28A6-A715-89E5-69F4-3D8CCB5C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2A7094-3F79-765B-1A9E-ED63399B2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C53CA8-9CB1-FBC3-38B0-914C4878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434B-E2FC-4468-A5DF-03FCA1E2F3C0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A78AE2-58EF-8758-B309-5D3A28CC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362D43-6FF3-D164-4E72-07874F9C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6C88-F245-48CD-9BF6-F738B7B0BD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93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F1A5B4A-8FE2-0904-6A7B-9CCC37C69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D162DA-381F-7B78-2F70-A73E0DE8E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BA66A2-84E3-0024-72FD-5054F3A72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434B-E2FC-4468-A5DF-03FCA1E2F3C0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D429AF-53EA-80F9-F731-83CD57D8D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997B68-3F43-FF34-35E3-65D153F4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6C88-F245-48CD-9BF6-F738B7B0BD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69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0FD23-6F2E-CFF8-6799-A4C3F30EF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75C63D-279A-602D-7A93-296F2EAA0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08471A-2164-CC60-3B32-8BDF115C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AD1A70-1BA2-9669-48C9-F734C958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4EDFD3-2BF4-3005-FC56-688906EC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97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B52D1-FF1E-6804-4545-906FE6A3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8A6970-E91E-6ADB-2A95-19378D59F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715A75-72C9-F336-BAC0-2D1C7F6D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837A27-EE1F-A20B-4C53-B9E1C701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332424-9D00-F110-D201-9F3B2E0E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6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07E75-ED4C-42C9-DEC9-1A9E91A7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344D50-2FBA-B108-02C7-4A74446AB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ADD0A0-D87F-74D8-2FCE-3C6B799C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47E036-42C1-A8E0-CD84-2D64E953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375A1C-FE4D-5712-508F-0EAB3795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0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766AC-A113-CAFA-C2D3-AD410060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4087CB-E38B-383F-4D07-99DC89B10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06BA7E-947F-87FB-DEA5-449E16DA5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CF82AC-ECC6-B251-B3D7-56E7D5F3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A8FD4C-0607-64B6-CCA8-7B105E5E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603D33-138D-6288-083F-E1C0F730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88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FA521-A913-A4CE-52D1-57C0341C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9800F9-00BE-94C9-785F-E064616CB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82992D-BF88-1632-405F-9A73C69E8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915ACD-586A-0CA3-49B8-13AF144FD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52C1DC-3491-83E0-C4A4-81BE2D238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53FB71-FCF9-2D79-F693-4C51704A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8BAEFA-7E9B-0873-6482-E6EEBFE8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BEA574-57A5-1FCD-F460-43F9E639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C9802-C439-A15C-DF7F-1E56BCBDE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E78C64-1DEA-5E94-88E8-09F2E011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E3BD8B-66D7-681F-911A-BBEA1BAF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B1B50F-1EBB-5C9D-81E7-17F93DE8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5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60CAA1-B935-7E45-66E5-8EA5868A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43C05B-22B1-9DF9-F830-B92C9658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2DEF5E-6901-DF2B-6512-39605638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6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46AC3-661C-E89A-48A3-74509C3F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5C70F1-3AA5-CDC1-766F-0C404067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D577B8-D124-AACC-5075-5EF5CE019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8938B-B1FC-456D-A135-18D6E362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4F84D8-0945-7ABA-0495-168A35E5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35C9DB-88C3-52EE-A4CD-7D3BE4D4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38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9C7CB-AAAA-119B-9B95-59B048F5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0642F4-3F46-DD49-3DB3-1A9D416CF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C7C73B-AF6A-6913-4325-E66B76F7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434B-E2FC-4468-A5DF-03FCA1E2F3C0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E91FE3-1DDF-2180-9BDA-6D88ABA8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27B5AF-DA3B-5B8B-894F-D811BA28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6C88-F245-48CD-9BF6-F738B7B0BD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63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09395-DBC9-85C2-79D3-25CC6591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832D85-0FF8-0DE3-CEFB-91F2AC2CC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8E9981-96BE-C8B2-6BC1-4FFE79E46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101998-D5B5-047C-061E-E23D7621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DA2B2B-9752-8137-8640-DB0CFAC1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BF970B-F461-E84C-3DB8-6CF57CC5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69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F3044-0172-F1F3-D854-4DDC3073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A8A2C-C03E-B0AA-279C-1E957E0D7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FB8689-B406-4A0E-DC06-FE350D52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EF2E9-83DF-F371-3CA4-DE62BE3F5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D3A2E-A5FF-7763-8E3F-68AC3326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1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7EE710-6262-2FDE-7E4F-9C8FE81FA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B43517-2B2F-343E-5832-ECAADB4FF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672CC2-D6B7-FD91-C0EA-20C86FFD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A70A04-375F-CA7F-65D4-41E1195F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6A958-CAB6-C4E4-FD1B-F6B880E8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8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1DE59-C706-5459-12EF-CEB757AC9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A3DB87-2C97-6637-E7E6-E1DA87DB2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622427-1837-B525-B0BF-3388630D9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434B-E2FC-4468-A5DF-03FCA1E2F3C0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BC9274-C2C5-5939-87A9-9A6B72DE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78175-AA50-7F29-00B2-55FB18C9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6C88-F245-48CD-9BF6-F738B7B0BD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83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BC8AB-0199-32D8-0142-A66356EAE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05079-E3C4-8BC6-184F-C60EAAB8C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CAEE9A-54EF-133D-68F3-5B4755E66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4972F0-6234-2028-CF75-825341DD2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434B-E2FC-4468-A5DF-03FCA1E2F3C0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D9FB8C-CBE1-AEF9-3A2C-87A763DC0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D265F5-062F-CB7D-9284-3A04E0CC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6C88-F245-48CD-9BF6-F738B7B0BD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0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7D2F3-4DD4-FB4A-2D5B-8D0A52EDE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4FC521-A630-6F37-4313-FD0015CAD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E31764-C027-45B3-703F-C5EA575ED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D97495-05F9-B584-B27E-5E4FF6E87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580282-2FE2-2FA0-93D1-4E3A0871A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13C7696-D3F4-DBCD-0893-4F8FA227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434B-E2FC-4468-A5DF-03FCA1E2F3C0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C4FAC0-6E12-26CF-3E12-2FA228E5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F45A97-AAC3-35B8-8746-0D4C33BE8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6C88-F245-48CD-9BF6-F738B7B0BD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53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B9C4E-6B24-9F18-3726-96D7A693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2FBF4C-BDCA-DC5F-86A1-FF8C7FD6A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434B-E2FC-4468-A5DF-03FCA1E2F3C0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54E99B-8914-FFF6-E425-10BB7926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A90876-3103-0C47-25E3-94F6D5F7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6C88-F245-48CD-9BF6-F738B7B0BD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7DE2A62-3F18-88E5-EF95-03CC1844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434B-E2FC-4468-A5DF-03FCA1E2F3C0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BA2163-BA1A-6997-5B40-1C191DE94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7713E2-82C2-9EA0-9D49-49905BB2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6C88-F245-48CD-9BF6-F738B7B0BD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64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AE0C2-72CE-D06F-A07A-5EFA7846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C35DC6-D1D3-8932-AE97-8749E4B9A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8CEF8-DF44-2D04-40FF-DA8D33331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BC546B-55AD-959D-5930-059F887D0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434B-E2FC-4468-A5DF-03FCA1E2F3C0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E94D54-7AD5-CAAD-3AD5-3F1CA0E7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0F37FC-34B8-AAE9-8D1D-1A440255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6C88-F245-48CD-9BF6-F738B7B0BD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BCB0D-F0AE-2505-9E0D-BDF8BE28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3E304A-C204-E789-195A-BB79EC83D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B16D75-96E5-73B2-A7CE-8D08FA171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6ED166-D92D-E025-C2B5-886C1E16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434B-E2FC-4468-A5DF-03FCA1E2F3C0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67404C-7878-D90E-B46B-F37184BE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A9F303-E57C-953A-3CCD-F478C2E1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6C88-F245-48CD-9BF6-F738B7B0BD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23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D52FD58-93E0-1396-F60A-D493F3CD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B79524-BB9A-D699-9C9D-27C0B3783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9A29C7-6BE8-69AD-45A5-98769FF8D8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B434B-E2FC-4468-A5DF-03FCA1E2F3C0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B28D78-42A2-85CD-E2F6-9F4DC77F5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07DEE6-D30B-67F5-31CC-64B965AEF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516C88-F245-48CD-9BF6-F738B7B0BD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58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05B8B6-2961-D511-9BDA-A7763268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55388F-4A3D-D510-33FE-F66C712DF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0D3527-DE3C-ECF3-5142-BFDA39AFD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929F3A-2378-4582-B104-31C68F6FE3B5}" type="datetimeFigureOut">
              <a:rPr lang="es-ES" smtClean="0"/>
              <a:t>20/01/2025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6A085A-AF03-6121-2884-074590F3D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C0A4EC-9E15-D854-7C8D-7AD9B5439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17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microsoft.com/office/2007/relationships/hdphoto" Target="../media/hdphoto5.wdp"/><Relationship Id="rId2" Type="http://schemas.openxmlformats.org/officeDocument/2006/relationships/image" Target="../media/image6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microsoft.com/office/2007/relationships/hdphoto" Target="../media/hdphoto1.wdp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6.wdp"/><Relationship Id="rId7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DEB8F2-3667-3789-7172-CA52ADE09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xterior, agua, luz, oscuro&#10;&#10;Descripción generada automáticamente">
            <a:extLst>
              <a:ext uri="{FF2B5EF4-FFF2-40B4-BE49-F238E27FC236}">
                <a16:creationId xmlns:a16="http://schemas.microsoft.com/office/drawing/2014/main" id="{CA86847C-6E62-5C4A-504E-1A820AD91F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18" y="142875"/>
            <a:ext cx="5791164" cy="661035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3C506DE-6D51-B537-45F5-E3863CF4A4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401" y="1733550"/>
            <a:ext cx="3242121" cy="3888837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231F687-0BD7-D513-3CCB-A041B51BCD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1429" y="1733550"/>
            <a:ext cx="3225966" cy="3888837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802646B-C722-3B54-0978-ABE1C3E75BCA}"/>
              </a:ext>
            </a:extLst>
          </p:cNvPr>
          <p:cNvSpPr txBox="1"/>
          <p:nvPr/>
        </p:nvSpPr>
        <p:spPr>
          <a:xfrm>
            <a:off x="0" y="132074"/>
            <a:ext cx="398145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3600" b="1" i="0" dirty="0">
                <a:effectLst/>
                <a:latin typeface="lato" panose="020F0502020204030203" pitchFamily="34" charset="0"/>
              </a:rPr>
              <a:t>ဘုရားရှင်၏</a:t>
            </a:r>
            <a:endParaRPr lang="en-US" sz="3600" b="1" i="0" dirty="0">
              <a:effectLst/>
              <a:latin typeface="lato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3600" b="1" i="0" dirty="0">
                <a:effectLst/>
                <a:latin typeface="lato" panose="020F0502020204030203" pitchFamily="34" charset="0"/>
              </a:rPr>
              <a:t>ကရုဏာဖြင့်</a:t>
            </a:r>
            <a:endParaRPr kumimoji="0" lang="en" sz="3600" b="1" i="0" u="none" strike="noStrike" kern="1200" cap="none" spc="0" normalizeH="0" baseline="0" noProof="0" dirty="0">
              <a:ln/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A02D9E-DFC1-C82F-A42E-1A86C199C19A}"/>
              </a:ext>
            </a:extLst>
          </p:cNvPr>
          <p:cNvSpPr txBox="1"/>
          <p:nvPr/>
        </p:nvSpPr>
        <p:spPr>
          <a:xfrm>
            <a:off x="8361525" y="6376571"/>
            <a:ext cx="3645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F07C9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6 for February 8, 2025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CA6EEA-6E6C-6B33-0B05-E425BABAAA67}"/>
              </a:ext>
            </a:extLst>
          </p:cNvPr>
          <p:cNvSpPr txBox="1"/>
          <p:nvPr/>
        </p:nvSpPr>
        <p:spPr>
          <a:xfrm>
            <a:off x="8210552" y="386962"/>
            <a:ext cx="37147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3600" b="1" i="0" dirty="0">
                <a:effectLst/>
                <a:latin typeface="lato" panose="020F0502020204030203" pitchFamily="34" charset="0"/>
              </a:rPr>
              <a:t>တရားမျှတခြင်း</a:t>
            </a:r>
            <a:endParaRPr kumimoji="0" lang="en" sz="3600" b="1" i="0" u="none" strike="noStrike" kern="1200" cap="none" spc="0" normalizeH="0" baseline="0" noProof="0" dirty="0">
              <a:ln/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56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A0794A-F451-38AF-2907-03AA95A2F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8576A4-7559-8C40-5A5B-A79688132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8515A8C-977A-EE56-8B57-DBD661BFE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3321" y="386497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38166BC-0F88-51FC-792C-B82CE993CE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572" y="582398"/>
            <a:ext cx="3074544" cy="2999096"/>
          </a:xfrm>
          <a:prstGeom prst="rect">
            <a:avLst/>
          </a:prstGeom>
        </p:spPr>
      </p:pic>
      <p:pic>
        <p:nvPicPr>
          <p:cNvPr id="6" name="Imagen 5" descr="Imagen que contiene persona, interior, hombre, sostener&#10;&#10;Descripción generada automáticamente">
            <a:extLst>
              <a:ext uri="{FF2B5EF4-FFF2-40B4-BE49-F238E27FC236}">
                <a16:creationId xmlns:a16="http://schemas.microsoft.com/office/drawing/2014/main" id="{99E842D0-AFEF-1642-8025-578F1AC301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205" y="2691259"/>
            <a:ext cx="1772861" cy="36795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24A8F7C-6F74-095D-1E09-7B1FB9B66139}"/>
              </a:ext>
            </a:extLst>
          </p:cNvPr>
          <p:cNvSpPr txBox="1"/>
          <p:nvPr/>
        </p:nvSpPr>
        <p:spPr>
          <a:xfrm>
            <a:off x="692701" y="1423070"/>
            <a:ext cx="43083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4800" b="1" dirty="0">
                <a:solidFill>
                  <a:srgbClr val="664BBC"/>
                </a:solidFill>
              </a:rPr>
              <a:t>တရားမျှတမှုနှင့် နောင်တကို မြတ်နိုးသည် </a:t>
            </a:r>
          </a:p>
        </p:txBody>
      </p:sp>
    </p:spTree>
    <p:extLst>
      <p:ext uri="{BB962C8B-B14F-4D97-AF65-F5344CB8AC3E}">
        <p14:creationId xmlns:p14="http://schemas.microsoft.com/office/powerpoint/2010/main" val="366914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4FBAFFA8-BD78-879C-1BE1-B5EF3FF30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101" y="0"/>
            <a:ext cx="12172898" cy="125848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EAAEA1-2E5B-A929-1A64-3CB878ADE2A5}"/>
              </a:ext>
            </a:extLst>
          </p:cNvPr>
          <p:cNvSpPr txBox="1"/>
          <p:nvPr/>
        </p:nvSpPr>
        <p:spPr>
          <a:xfrm>
            <a:off x="449318" y="98408"/>
            <a:ext cx="981315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3200" b="1" dirty="0">
                <a:solidFill>
                  <a:schemeClr val="bg1"/>
                </a:solidFill>
              </a:rPr>
              <a:t>တရားမျှတမှုနှင့် နောင်တကို မြတ်နိုးသည်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51AE34-BE78-4B7A-5776-BE9315F0F754}"/>
              </a:ext>
            </a:extLst>
          </p:cNvPr>
          <p:cNvSpPr txBox="1"/>
          <p:nvPr/>
        </p:nvSpPr>
        <p:spPr>
          <a:xfrm>
            <a:off x="-58650" y="605167"/>
            <a:ext cx="100145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sz="1600" b="1" dirty="0">
                <a:solidFill>
                  <a:srgbClr val="CE145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လိမ်လည်​ပြောဆို​ရ​အောင်ဘုရားသခင်​သည်လူ​ဖြစ်​သည်​မ​ဟုတ်​။စိတ်ပြောင်းလဲ​ရ​အောင်လူသား​ဖြစ်​သည်​မ​ဟုတ်​။ကိုယ်တော်​သည်မိန့်​တော်မူ​ပြီးမှမ​ပြု​ဘဲ​နေ​တော်မူ​မည်လော​။ကတိထား​တော်မူ​ပြီးမှမ​တည်​ဘဲ​နေ​တော်မူ​မည်လော​။ ‘</a:t>
            </a:r>
          </a:p>
          <a:p>
            <a:pPr lvl="0">
              <a:defRPr/>
            </a:pPr>
            <a:r>
              <a:rPr lang="my-MM" sz="1600" b="1" dirty="0">
                <a:solidFill>
                  <a:srgbClr val="CE145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							တောလည်ရာကျမ်း 23:19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CE145B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754B6E-FA4E-939F-5747-734F9F4B6B71}"/>
              </a:ext>
            </a:extLst>
          </p:cNvPr>
          <p:cNvSpPr txBox="1"/>
          <p:nvPr/>
        </p:nvSpPr>
        <p:spPr>
          <a:xfrm>
            <a:off x="37713" y="1278178"/>
            <a:ext cx="6884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နောင်တရခြင်းသည် တစ်စုံတစ်ခု ကောင်းစွာ မလုပ်ဆောင်ရသေးသော အယူအဆ ပါဝင်သည်။ ထို့ကြောင့် ဘုရားသခင်၌ နောင်တရခြင်းသည် မတွေးဝံ့စရာဖြစ်သည် (တော. ၂၃:၁၉; ၁း၁၅:၂၉။)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Dibujo de una cascada&#10;&#10;Descripción generada automáticamente con confianza media">
            <a:extLst>
              <a:ext uri="{FF2B5EF4-FFF2-40B4-BE49-F238E27FC236}">
                <a16:creationId xmlns:a16="http://schemas.microsoft.com/office/drawing/2014/main" id="{D9E1E0E1-5BEA-C953-DB71-DB50EA39A9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551" y="1386482"/>
            <a:ext cx="2729710" cy="210794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vaca, parado, pasto, hombre&#10;&#10;Descripción generada automáticamente">
            <a:extLst>
              <a:ext uri="{FF2B5EF4-FFF2-40B4-BE49-F238E27FC236}">
                <a16:creationId xmlns:a16="http://schemas.microsoft.com/office/drawing/2014/main" id="{FE0ADFE8-93FB-ECEF-B698-3487D6B870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156" y="328247"/>
            <a:ext cx="2275098" cy="3166178"/>
          </a:xfrm>
          <a:prstGeom prst="round2DiagRect">
            <a:avLst>
              <a:gd name="adj1" fmla="val 0"/>
              <a:gd name="adj2" fmla="val 15909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edificio, exterior, grupo, hombre&#10;&#10;Descripción generada automáticamente">
            <a:extLst>
              <a:ext uri="{FF2B5EF4-FFF2-40B4-BE49-F238E27FC236}">
                <a16:creationId xmlns:a16="http://schemas.microsoft.com/office/drawing/2014/main" id="{905171FE-1A98-7813-082D-5A6FB37FB7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063" y="4042677"/>
            <a:ext cx="4423712" cy="2681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40000"/>
                <a:lumOff val="60000"/>
              </a:schemeClr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7CDA93C-1C03-DB83-3A4E-D3BAF5AE4081}"/>
              </a:ext>
            </a:extLst>
          </p:cNvPr>
          <p:cNvSpPr txBox="1"/>
          <p:nvPr/>
        </p:nvSpPr>
        <p:spPr>
          <a:xfrm>
            <a:off x="4715448" y="5241808"/>
            <a:ext cx="503039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00000"/>
                </a:solidFill>
              </a:rPr>
              <a:t>ထို့ကြောင့်၊ဘုရားသခင်သည်သူ၏စရိုက်သည် ကောင်းသည်၊တရားမျှတသည်၊မေတ္တာနှင့်ကရုဏာရှိသောကြောင့်နောင်တကိုအတိအကျတုံ့ပြန်ရာတွင်ဘုရားသခင်သည်သူ၏စီရင်ချက်များအား ဆိုင်းငံ့ထားသည်။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551A0D2-4968-736D-0F8C-FE27BEF8576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3156" y="3760036"/>
            <a:ext cx="2275098" cy="2964340"/>
          </a:xfrm>
          <a:prstGeom prst="roundRect">
            <a:avLst>
              <a:gd name="adj" fmla="val 1038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C127FDE-C075-0B45-7D08-63B177E11F83}"/>
              </a:ext>
            </a:extLst>
          </p:cNvPr>
          <p:cNvSpPr txBox="1"/>
          <p:nvPr/>
        </p:nvSpPr>
        <p:spPr>
          <a:xfrm>
            <a:off x="4715448" y="3918767"/>
            <a:ext cx="49097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00000"/>
                </a:solidFill>
              </a:rPr>
              <a:t>သို့တိုင်သူသည်သူ၏အကာအကွယ်ကိုရုပ်သိမ်း ခြင်းအတွက်နောင်တရရန်ဆန္ဒရှိ၊အပြစ်ဒဏ်ကို ငြင်းပယ်‌ပေးသည်၊ငါတို့နောင်တကိုတုံ့ပြန်‌ပေးသည် (ယောန ၃:၁၀၊ ထွ ၃၂:၁၄။)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D0599A4-65AC-80E6-3C0B-A314F2DCEE82}"/>
              </a:ext>
            </a:extLst>
          </p:cNvPr>
          <p:cNvSpPr txBox="1"/>
          <p:nvPr/>
        </p:nvSpPr>
        <p:spPr>
          <a:xfrm>
            <a:off x="50125" y="2941089"/>
            <a:ext cx="69060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00000"/>
                </a:solidFill>
              </a:rPr>
              <a:t>ဘုရားသခင်သည်ကျွန်ုပ်တို့၏ကောင်းကျိုးအတွက်သူ၏အကြံအစည်များကိုကျောခိုင်းတော်မမူပါ။ထို့ကြောင့်ကိုယ်တော်၏ကတိတော်များသည် အမြဲယုံကြည်ထိုက်သည် (၂ကော ၁း၂၀)။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11E76F3-8B24-25E1-7414-F831FA557034}"/>
              </a:ext>
            </a:extLst>
          </p:cNvPr>
          <p:cNvSpPr txBox="1"/>
          <p:nvPr/>
        </p:nvSpPr>
        <p:spPr>
          <a:xfrm>
            <a:off x="37713" y="2220807"/>
            <a:ext cx="6884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သို့သော်၊သမ္မာကျမ်းစာအများအပြားသည်ဘုရားသခင်၏နောင်တရခြင်းအကြောင်းကို ပြောကြသည် (၁ဓမ္မ၊ ဗိုလ်ချုပ် ၆:၆၊ ၂ ရာ. ၂၄:၁၆။)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173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5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A2A13B-D875-75CF-EC46-AEA77C0651A4}"/>
              </a:ext>
            </a:extLst>
          </p:cNvPr>
          <p:cNvSpPr txBox="1"/>
          <p:nvPr/>
        </p:nvSpPr>
        <p:spPr>
          <a:xfrm>
            <a:off x="1268163" y="462047"/>
            <a:ext cx="982590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800" b="1" dirty="0">
                <a:solidFill>
                  <a:srgbClr val="000000"/>
                </a:solidFill>
                <a:latin typeface="Constantia" panose="02030602050306030303" pitchFamily="18" charset="0"/>
              </a:rPr>
              <a:t>“ဘုရားသခင်၏ချစ်ခြင်းမေတ္တာသည်ကိုယ်တော်၏ကရုဏာတော်ထက် မနည်းသော တရားမျှတမှု၌ ဖော်ပြခဲ့သည်။ တရားမျှတခြင်းသည် ရာဇပလ္လင်တော်၏ အခြေခံအုတ်မြစ်ဖြစ်ပြီး ချစ်ခြင်းမေတ္တာ၏ အသီးအပွင့်ဖြစ်သည်။ ကရုဏာတရားနှင့် သမ္မာတရားနှင့် ကွာရှင်းရန် စာတန်၏ရည်ရွယ်ချက်ဖြစ်သည်။ ဘုရားသခင့်ပညတ်တော်၏ ဖြောင့်မတ်ခြင်းသည် ငြိမ်းချမ်းရေးအတွက် ရန်သူဖြစ်ကြောင်း သက်သေပြရန်သူကြိုးစားခဲ့သည်။သို့သော်ခရစ်တော်သည်ဘုရားသ ခင်၏အကြံအစည်တော်တွင်ကရုဏာနှင့်သစ္စာသည်တညီတညွတ် တည်းတည်တံ့ခိုင်မြဲနေကြောင်း ဖော်ပြသည်။တစ်ခုမရှိဘဲတစ်ခုမ တည်မနေနိုင်ပါ။ကရုဏာနှင့်သစ္စာသည်တညီတညွတ်တည်း ဖြစ်၏။ ဖြောင့်​မတ်​ခြင်း​နှင့် ငြိမ်သက်​ခြင်း​သည် အချင်းချင်း​နမ်း​ကြ​ပြီ။”  									ဆာလံ ၈၅:၁၀၊</a:t>
            </a:r>
            <a:endParaRPr kumimoji="0" lang="e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A769233-BDF4-D91A-9864-E39FA316DE01}"/>
              </a:ext>
            </a:extLst>
          </p:cNvPr>
          <p:cNvSpPr txBox="1"/>
          <p:nvPr/>
        </p:nvSpPr>
        <p:spPr>
          <a:xfrm>
            <a:off x="7936919" y="6057399"/>
            <a:ext cx="3157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(The Desire of Ages, pg. 762)</a:t>
            </a:r>
          </a:p>
        </p:txBody>
      </p:sp>
    </p:spTree>
    <p:extLst>
      <p:ext uri="{BB962C8B-B14F-4D97-AF65-F5344CB8AC3E}">
        <p14:creationId xmlns:p14="http://schemas.microsoft.com/office/powerpoint/2010/main" val="28130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Mujer sentada en el pasto&#10;&#10;Descripción generada automáticamente con confianza media">
            <a:extLst>
              <a:ext uri="{FF2B5EF4-FFF2-40B4-BE49-F238E27FC236}">
                <a16:creationId xmlns:a16="http://schemas.microsoft.com/office/drawing/2014/main" id="{4F0E2FE7-9B50-AC6F-D3C5-328A201C46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3AA4486-A8A7-AE61-EE06-16711AF681E3}"/>
              </a:ext>
            </a:extLst>
          </p:cNvPr>
          <p:cNvSpPr txBox="1"/>
          <p:nvPr/>
        </p:nvSpPr>
        <p:spPr>
          <a:xfrm>
            <a:off x="8033549" y="587828"/>
            <a:ext cx="3880884" cy="52629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2800" b="1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“ဝါကြွားသောသူမည်သည်ကား၊ငါသည်မြေကြီးပေါ်မှာချစ်သနားခြင်း၊ တရားသဖြင့်စီရင်ခြင်း၊ ဖြောင့်မတ်ခြင်းကိုပြုသော ထာဝရဘုရားဖြစ်ကြောင်းတည်းဟူသော၊ငါ၏သဘောကိုနားလည်ခြင်း၌သာ ဝါကြွားစေ။ငါသည် ထိုအရာတို့၌မွေ့လျော်သည်ဟုထာဝရဘုရားမိန့်တော်မူ၏” (</a:t>
            </a:r>
            <a:r>
              <a:rPr lang="my-MM" sz="2800" b="1" i="0" u="none" strike="noStrike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ယေရမိ၊ ၉း၂၄</a:t>
            </a:r>
            <a:r>
              <a:rPr lang="my-MM" sz="2800" b="1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)။</a:t>
            </a:r>
            <a:endParaRPr kumimoji="0" lang="es-ES" sz="2800" b="1" i="0" u="none" strike="noStrike" kern="1200" cap="none" spc="0" normalizeH="0" baseline="0" noProof="0" dirty="0">
              <a:ln/>
              <a:solidFill>
                <a:srgbClr val="196B2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29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CF9F952-586C-9BFE-CC02-0524AA72AB6F}"/>
              </a:ext>
            </a:extLst>
          </p:cNvPr>
          <p:cNvSpPr txBox="1"/>
          <p:nvPr/>
        </p:nvSpPr>
        <p:spPr>
          <a:xfrm>
            <a:off x="6076052" y="3324879"/>
            <a:ext cx="6115948" cy="32470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51A8C1"/>
                </a:solidFill>
              </a:rPr>
              <a:t>ချစ်ခြင်းမေတ္တာနှင့်တရားမျှတမှုတို့သည်ဆက်စပ်နေသည်-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51A8C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lvl="1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00000"/>
                </a:solidFill>
              </a:rPr>
              <a:t>ခွဲလို့မရတဲ့အရာ။</a:t>
            </a:r>
          </a:p>
          <a:p>
            <a:pPr lvl="1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00000"/>
                </a:solidFill>
              </a:rPr>
              <a:t>အားလုံးမေတ္တာတရား၊ အားလုံးတရားမျှ</a:t>
            </a:r>
            <a:r>
              <a:rPr lang="my-MM" sz="2000" b="1" dirty="0"/>
              <a:t>တခြင်း </a:t>
            </a:r>
            <a:r>
              <a:rPr lang="my-MM" sz="2000" b="1" dirty="0">
                <a:solidFill>
                  <a:srgbClr val="000000"/>
                </a:solidFill>
              </a:rPr>
              <a:t>။</a:t>
            </a:r>
          </a:p>
          <a:p>
            <a:pPr lvl="1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CB5C5E"/>
                </a:solidFill>
              </a:rPr>
              <a:t>တရားမျှတမှုကိုမြတ်နိုးခြင်းသည်တည်မြဲမှုကိုတောင်းဆို</a:t>
            </a:r>
            <a:r>
              <a:rPr lang="my-MM" sz="2000" b="1" dirty="0">
                <a:solidFill>
                  <a:srgbClr val="000000"/>
                </a:solidFill>
              </a:rPr>
              <a:t> ဘုရားသခင်၏ မပြောင်းလဲနိုင်သော စရိုက်လက္ခဏာ။ မြင့်မြတ်သောချစ်ခြင်းမေတ္တာနှင့်တရားမျှတခြင်း၏ပြီးပြည့်စုံခြင်း။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664BBC"/>
                </a:solidFill>
              </a:rPr>
              <a:t>တရားမျှတမှုနှင့် နောင်တကို မြတ်နိုးသည် </a:t>
            </a:r>
          </a:p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00000"/>
                </a:solidFill>
              </a:rPr>
              <a:t>      ဘုရားရဲ့နောင်တ။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032BD46-4966-8712-5E11-E67FE98A865C}"/>
              </a:ext>
            </a:extLst>
          </p:cNvPr>
          <p:cNvSpPr txBox="1"/>
          <p:nvPr/>
        </p:nvSpPr>
        <p:spPr>
          <a:xfrm>
            <a:off x="176554" y="132190"/>
            <a:ext cx="7081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00000"/>
                </a:solidFill>
              </a:rPr>
              <a:t>မေတ္တာနှင့် တရားမျှတမှု သဟဇာတဖြစ်ပါသလား။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Un grupo de personas de pie en una roca&#10;&#10;Descripción generada automáticamente con confianza baja">
            <a:extLst>
              <a:ext uri="{FF2B5EF4-FFF2-40B4-BE49-F238E27FC236}">
                <a16:creationId xmlns:a16="http://schemas.microsoft.com/office/drawing/2014/main" id="{94AF978A-57D3-11EC-FADF-6DE501C80E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933" y="132190"/>
            <a:ext cx="4678509" cy="3031524"/>
          </a:xfrm>
          <a:prstGeom prst="rect">
            <a:avLst/>
          </a:prstGeom>
          <a:ln w="38100" cap="sq">
            <a:gradFill flip="none" rotWithShape="1">
              <a:gsLst>
                <a:gs pos="0">
                  <a:srgbClr val="C00000"/>
                </a:gs>
                <a:gs pos="39000">
                  <a:srgbClr val="C00000"/>
                </a:gs>
                <a:gs pos="44000">
                  <a:schemeClr val="accent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hombre, parado, sostener&#10;&#10;Descripción generada automáticamente">
            <a:extLst>
              <a:ext uri="{FF2B5EF4-FFF2-40B4-BE49-F238E27FC236}">
                <a16:creationId xmlns:a16="http://schemas.microsoft.com/office/drawing/2014/main" id="{EE77D42F-6E87-871F-7E75-CEDDDABFF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558" y="3163714"/>
            <a:ext cx="4678509" cy="3469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392D5A"/>
                </a:gs>
                <a:gs pos="49000">
                  <a:srgbClr val="392D5A"/>
                </a:gs>
                <a:gs pos="45000">
                  <a:srgbClr val="392D5A"/>
                </a:gs>
                <a:gs pos="51000">
                  <a:srgbClr val="FFB44F"/>
                </a:gs>
                <a:gs pos="100000">
                  <a:srgbClr val="EDCF83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824B6A4-07D0-88B9-162F-FFE0F483E0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40241" y="5873079"/>
            <a:ext cx="545549" cy="484463"/>
          </a:xfrm>
          <a:prstGeom prst="rect">
            <a:avLst/>
          </a:prstGeom>
        </p:spPr>
      </p:pic>
      <p:pic>
        <p:nvPicPr>
          <p:cNvPr id="27" name="Imagen 26" descr="Imagen que contiene pajarera, edificio&#10;&#10;Descripción generada automáticamente">
            <a:extLst>
              <a:ext uri="{FF2B5EF4-FFF2-40B4-BE49-F238E27FC236}">
                <a16:creationId xmlns:a16="http://schemas.microsoft.com/office/drawing/2014/main" id="{ADC72960-BA62-4EA6-1E8F-EBE19A49ED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37804" y="4344927"/>
            <a:ext cx="545549" cy="484463"/>
          </a:xfrm>
          <a:prstGeom prst="rect">
            <a:avLst/>
          </a:prstGeom>
        </p:spPr>
      </p:pic>
      <p:pic>
        <p:nvPicPr>
          <p:cNvPr id="29" name="Imagen 28" descr="Imagen que contiene luz, reloj, torre&#10;&#10;Descripción generada automáticamente">
            <a:extLst>
              <a:ext uri="{FF2B5EF4-FFF2-40B4-BE49-F238E27FC236}">
                <a16:creationId xmlns:a16="http://schemas.microsoft.com/office/drawing/2014/main" id="{42A4D607-7B95-A290-63A5-C7DB6532C98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40241" y="3282293"/>
            <a:ext cx="545549" cy="484463"/>
          </a:xfrm>
          <a:prstGeom prst="rect">
            <a:avLst/>
          </a:prstGeom>
        </p:spPr>
      </p:pic>
      <p:pic>
        <p:nvPicPr>
          <p:cNvPr id="32" name="Imagen 31" descr="Forma, Flecha&#10;&#10;Descripción generada automáticamente">
            <a:extLst>
              <a:ext uri="{FF2B5EF4-FFF2-40B4-BE49-F238E27FC236}">
                <a16:creationId xmlns:a16="http://schemas.microsoft.com/office/drawing/2014/main" id="{863D4877-1D60-5DA3-2163-9DA6EEB3B02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254" y="3801034"/>
            <a:ext cx="209550" cy="209550"/>
          </a:xfrm>
          <a:prstGeom prst="rect">
            <a:avLst/>
          </a:prstGeom>
        </p:spPr>
      </p:pic>
      <p:pic>
        <p:nvPicPr>
          <p:cNvPr id="35" name="Imagen 34" descr="Forma&#10;&#10;Descripción generada automáticamente">
            <a:extLst>
              <a:ext uri="{FF2B5EF4-FFF2-40B4-BE49-F238E27FC236}">
                <a16:creationId xmlns:a16="http://schemas.microsoft.com/office/drawing/2014/main" id="{7CC6B8C9-8A96-0BE5-3AF1-1244326D984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254" y="5157400"/>
            <a:ext cx="209550" cy="209550"/>
          </a:xfrm>
          <a:prstGeom prst="rect">
            <a:avLst/>
          </a:prstGeom>
        </p:spPr>
      </p:pic>
      <p:pic>
        <p:nvPicPr>
          <p:cNvPr id="38" name="Imagen 37" descr="Forma, Flecha&#10;&#10;Descripción generada automáticamente">
            <a:extLst>
              <a:ext uri="{FF2B5EF4-FFF2-40B4-BE49-F238E27FC236}">
                <a16:creationId xmlns:a16="http://schemas.microsoft.com/office/drawing/2014/main" id="{2395DF24-EA8F-D481-F475-6ADDC8D3AD3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254" y="4859933"/>
            <a:ext cx="209550" cy="209550"/>
          </a:xfrm>
          <a:prstGeom prst="rect">
            <a:avLst/>
          </a:prstGeom>
        </p:spPr>
      </p:pic>
      <p:pic>
        <p:nvPicPr>
          <p:cNvPr id="39" name="Imagen 38" descr="Forma, Flecha&#10;&#10;Descripción generada automáticamente">
            <a:extLst>
              <a:ext uri="{FF2B5EF4-FFF2-40B4-BE49-F238E27FC236}">
                <a16:creationId xmlns:a16="http://schemas.microsoft.com/office/drawing/2014/main" id="{4F56FD87-03D0-E1CC-FC3D-CE84B155747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254" y="4170130"/>
            <a:ext cx="209550" cy="209550"/>
          </a:xfrm>
          <a:prstGeom prst="rect">
            <a:avLst/>
          </a:prstGeom>
        </p:spPr>
      </p:pic>
      <p:pic>
        <p:nvPicPr>
          <p:cNvPr id="40" name="Imagen 39" descr="Forma, Flecha&#10;&#10;Descripción generada automáticamente">
            <a:extLst>
              <a:ext uri="{FF2B5EF4-FFF2-40B4-BE49-F238E27FC236}">
                <a16:creationId xmlns:a16="http://schemas.microsoft.com/office/drawing/2014/main" id="{BD2E280E-CE37-5424-35BD-D615FE914FE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254" y="6528626"/>
            <a:ext cx="209550" cy="2095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59AF55A-E6F4-8EBF-E274-BBD8397E3026}"/>
              </a:ext>
            </a:extLst>
          </p:cNvPr>
          <p:cNvSpPr txBox="1"/>
          <p:nvPr/>
        </p:nvSpPr>
        <p:spPr>
          <a:xfrm>
            <a:off x="176550" y="2823055"/>
            <a:ext cx="7081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00000"/>
                </a:solidFill>
              </a:rPr>
              <a:t>တရားမျှတခြင်း</a:t>
            </a:r>
            <a:r>
              <a:rPr lang="en-US" sz="2000" b="1" dirty="0">
                <a:solidFill>
                  <a:srgbClr val="000000"/>
                </a:solidFill>
              </a:rPr>
              <a:t>(</a:t>
            </a:r>
            <a:r>
              <a:rPr lang="my-MM" sz="2000" b="1" dirty="0">
                <a:solidFill>
                  <a:srgbClr val="000000"/>
                </a:solidFill>
              </a:rPr>
              <a:t>သို့</a:t>
            </a:r>
            <a:r>
              <a:rPr lang="en-US" sz="2000" b="1" dirty="0">
                <a:solidFill>
                  <a:srgbClr val="000000"/>
                </a:solidFill>
              </a:rPr>
              <a:t>)</a:t>
            </a:r>
            <a:r>
              <a:rPr lang="my-MM" sz="2000" b="1" dirty="0">
                <a:solidFill>
                  <a:srgbClr val="000000"/>
                </a:solidFill>
              </a:rPr>
              <a:t>ချစ်ခြင်းမေတ္တာကိုဘုရားသခင်နောင်တရပါသလား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B6C0873-8EAC-858D-C2A3-0A613CB59FA3}"/>
              </a:ext>
            </a:extLst>
          </p:cNvPr>
          <p:cNvSpPr txBox="1"/>
          <p:nvPr/>
        </p:nvSpPr>
        <p:spPr>
          <a:xfrm>
            <a:off x="193029" y="2387138"/>
            <a:ext cx="7081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00000"/>
                </a:solidFill>
              </a:rPr>
              <a:t>သူ့အတွက်ဒီလိုလုပ်ရတာမတရားဘူးလား။</a:t>
            </a:r>
            <a:endParaRPr lang="en" sz="2000" b="1" dirty="0">
              <a:solidFill>
                <a:srgbClr val="00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595A9A5-27C0-858F-662B-E91B70177676}"/>
              </a:ext>
            </a:extLst>
          </p:cNvPr>
          <p:cNvSpPr txBox="1"/>
          <p:nvPr/>
        </p:nvSpPr>
        <p:spPr>
          <a:xfrm>
            <a:off x="137340" y="1734498"/>
            <a:ext cx="71603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00000"/>
                </a:solidFill>
              </a:rPr>
              <a:t>အပြစ်ရှိသောသူကိုအပြစ်ပေးခြင်းသည်ဘုရားသခင်အတွက်တရားမျှတပါသလော။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05EFC93-6668-6E2D-703D-63C316CE800F}"/>
              </a:ext>
            </a:extLst>
          </p:cNvPr>
          <p:cNvSpPr txBox="1"/>
          <p:nvPr/>
        </p:nvSpPr>
        <p:spPr>
          <a:xfrm>
            <a:off x="176554" y="1350235"/>
            <a:ext cx="70819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00000"/>
                </a:solidFill>
              </a:rPr>
              <a:t>ဘုရားသခင်သည် ဤနှစ်ခုကို မည်သို့ပေါင်းစပ်သနည်း။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E36528B-66D5-C4E5-32A4-2BB671B9AA26}"/>
              </a:ext>
            </a:extLst>
          </p:cNvPr>
          <p:cNvSpPr txBox="1"/>
          <p:nvPr/>
        </p:nvSpPr>
        <p:spPr>
          <a:xfrm>
            <a:off x="176554" y="944220"/>
            <a:ext cx="7097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00000"/>
                </a:solidFill>
              </a:rPr>
              <a:t>တရားမျှတမှုမရှိတဲ့ အချစ်မှာ ဘာချို့ယွင်းချက်ရှိသလဲ။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C8EFFAC-41FE-A356-79E8-5D1809FAF5C5}"/>
              </a:ext>
            </a:extLst>
          </p:cNvPr>
          <p:cNvSpPr txBox="1"/>
          <p:nvPr/>
        </p:nvSpPr>
        <p:spPr>
          <a:xfrm>
            <a:off x="176553" y="538205"/>
            <a:ext cx="70819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00000"/>
                </a:solidFill>
              </a:rPr>
              <a:t>မေတ္တာမရှိရင် တရားမျှတမှုမှာ ဘာချို့ယွင်းချက်ရှိသလဲ။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19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  <p:bldP spid="11" grpId="0"/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386497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herramienta, martillo, oscuro, hecho de madera&#10;&#10;Descripción generada automáticamente">
            <a:extLst>
              <a:ext uri="{FF2B5EF4-FFF2-40B4-BE49-F238E27FC236}">
                <a16:creationId xmlns:a16="http://schemas.microsoft.com/office/drawing/2014/main" id="{AC8FEF7A-D11B-102A-788E-4D995AEE41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9412" y="2853711"/>
            <a:ext cx="1030956" cy="3408121"/>
          </a:xfrm>
          <a:prstGeom prst="rect">
            <a:avLst/>
          </a:prstGeom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80A00E4-091F-C46D-E84A-AEDC051D38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672" y="582398"/>
            <a:ext cx="3074544" cy="299909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5715C7D-7B67-8F1F-F119-67DA8A01037A}"/>
              </a:ext>
            </a:extLst>
          </p:cNvPr>
          <p:cNvSpPr txBox="1"/>
          <p:nvPr/>
        </p:nvSpPr>
        <p:spPr>
          <a:xfrm>
            <a:off x="222635" y="1277354"/>
            <a:ext cx="520015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4800" b="1" dirty="0">
                <a:solidFill>
                  <a:srgbClr val="51A8C1"/>
                </a:solidFill>
              </a:rPr>
              <a:t>ချစ်ခြင်းမေတ္တာနှင့်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4800" b="1" dirty="0">
                <a:solidFill>
                  <a:srgbClr val="51A8C1"/>
                </a:solidFill>
              </a:rPr>
              <a:t>တရားမျှတမှုတို့သည်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4800" b="1" dirty="0">
                <a:solidFill>
                  <a:srgbClr val="51A8C1"/>
                </a:solidFill>
              </a:rPr>
              <a:t>ဆက်စပ်နေသည်-</a:t>
            </a:r>
            <a:r>
              <a:rPr kumimoji="0" lang="en" sz="4800" b="1" i="0" u="none" strike="noStrike" kern="1200" cap="none" spc="0" normalizeH="0" baseline="0" noProof="0" dirty="0">
                <a:ln>
                  <a:noFill/>
                </a:ln>
                <a:solidFill>
                  <a:srgbClr val="51A8C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447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4F4223-080C-6345-1DBA-4D917AB481EB}"/>
              </a:ext>
            </a:extLst>
          </p:cNvPr>
          <p:cNvSpPr txBox="1"/>
          <p:nvPr/>
        </p:nvSpPr>
        <p:spPr>
          <a:xfrm>
            <a:off x="0" y="13553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defRPr/>
            </a:pPr>
            <a:r>
              <a:rPr lang="my-MM" sz="3200" b="1" dirty="0">
                <a:solidFill>
                  <a:srgbClr val="000000"/>
                </a:solidFill>
              </a:rPr>
              <a:t>ခွဲလို့မရတဲ့အရာ။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8B239E-A0B7-FB92-EA07-76A116669EED}"/>
              </a:ext>
            </a:extLst>
          </p:cNvPr>
          <p:cNvSpPr txBox="1"/>
          <p:nvPr/>
        </p:nvSpPr>
        <p:spPr>
          <a:xfrm>
            <a:off x="0" y="770217"/>
            <a:ext cx="1212573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my-MM" b="1" dirty="0">
                <a:latin typeface="Comic Sans MS" panose="030F0702030302020204" pitchFamily="66" charset="0"/>
              </a:rPr>
              <a:t>'မေတ္တာကရုဏာ​နှင့်သမ္မာတရား​သည်တွေ့ဆုံ​ကြ​ပြီ​။ဖြောင့်မတ်​ခြင်း​နှင့်ငြိမ်းချမ်း​ခြင်း​သည်အချင်းချင်း​နမ်း​ကြ​ပြီ​။ 'ဆာလံကျမ်း 85:10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9C37273-53FF-D93D-3052-1BB32861A5D7}"/>
              </a:ext>
            </a:extLst>
          </p:cNvPr>
          <p:cNvSpPr txBox="1"/>
          <p:nvPr/>
        </p:nvSpPr>
        <p:spPr>
          <a:xfrm>
            <a:off x="2619543" y="1126679"/>
            <a:ext cx="6504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မေတ္တာသည်ဘုရားသခင်၏စရိုက်၏အစိတ်အပိုင်းဖြစ်သည်(၁ယော၄:၈) တရားမျှတခြင်းသည်ကိုယ်တော်၏စရိုက်၏တစ်စိတ်တစ်ပိုင်းလည်း 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0D6544B-0D54-3397-27A7-6C69C50363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213" y="3798946"/>
            <a:ext cx="2513838" cy="2868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663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036EA25-2ADB-30A7-8DFB-0FC9D163FC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213" y="1356970"/>
            <a:ext cx="2513838" cy="2225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 descr="Imagen que contiene tabla, taza&#10;&#10;Descripción generada automáticamente">
            <a:extLst>
              <a:ext uri="{FF2B5EF4-FFF2-40B4-BE49-F238E27FC236}">
                <a16:creationId xmlns:a16="http://schemas.microsoft.com/office/drawing/2014/main" id="{AB8FB0F0-EE36-94B9-DA5F-A817379F8F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4927" y="1261720"/>
            <a:ext cx="3076574" cy="53105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307C0B7-6EF0-B0E3-CC68-9E497529EEC5}"/>
              </a:ext>
            </a:extLst>
          </p:cNvPr>
          <p:cNvSpPr txBox="1"/>
          <p:nvPr/>
        </p:nvSpPr>
        <p:spPr>
          <a:xfrm>
            <a:off x="2724235" y="564892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“အချင်းလူသား၊ကောင်းသောအရာကိုပြတော်မူပြီ။သခင်ဘုရား သည် သင့်ထံမှ အဘယ်အရာကို တောင်းဆိုသနည်း။ တရားသဖြင့် ပြုမူခြင်းငှါ၎င်း၊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80BB57B-8AE8-A567-52BF-8EA195947C11}"/>
              </a:ext>
            </a:extLst>
          </p:cNvPr>
          <p:cNvSpPr txBox="1"/>
          <p:nvPr/>
        </p:nvSpPr>
        <p:spPr>
          <a:xfrm>
            <a:off x="2776581" y="425416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ဤသည်မှာ ပရောဖက်များထံ ဘုရားသခင်ပေးထားသော သတင်းစကားအများစုတွင် သူနှင့်ဆက်ဆံရန်အတွက် လူတို့ပြုပြင်ရမည့် မတရားသောအခြေအနေများကို ရှုတ်ချခြင်းပါဝင်သည် (ဟေရှာယ ၁:၁၇; ယေ. ၂:၃၄- ၃၅; ဧဇ.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0E1CE1E-8067-3A2D-9382-C0B1873B3699}"/>
              </a:ext>
            </a:extLst>
          </p:cNvPr>
          <p:cNvSpPr txBox="1"/>
          <p:nvPr/>
        </p:nvSpPr>
        <p:spPr>
          <a:xfrm>
            <a:off x="2823626" y="2244436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“ဖြောင့်မတ်ခြင်းတရားသည်သင်၏ပလ္လင်တော်၏အခြေခံအုတ်မြစ်ဖြစ်သည်။ မေတ္တာနှင့်သစ္စာသည် ရှေ့တော်၌တည်၏” (ဆာ. ၈၉:၁၄၊ </a:t>
            </a:r>
            <a:r>
              <a:rPr lang="en-US" b="1" dirty="0">
                <a:solidFill>
                  <a:srgbClr val="000000"/>
                </a:solidFill>
              </a:rPr>
              <a:t>NIV) </a:t>
            </a:r>
            <a:r>
              <a:rPr lang="my-MM" b="1" dirty="0">
                <a:solidFill>
                  <a:srgbClr val="000000"/>
                </a:solidFill>
              </a:rPr>
              <a:t>တရားမျှတမှုနှင့် ချစ်ခြင်းတရားတို့သည် စကြဝဠာအစိုးရ၏ အခြေခံအုတ်မြစ်ဖြစ်သည်၊ အကြောင်းမှာ ၎င်းတို့သည် ဘုရားသခင်၏ စရိုက်လက္ခဏာ၏ တစ်စိတ်တစ်ပိုင်းဖြစ်ပြီး ကိုယ်တော်ထံမှ ထွက်လာသောကြောင့် 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8181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AF00E58E-A800-305B-C13E-D95058F449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1"/>
            <a:ext cx="12192000" cy="123349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0B1798-5436-9FC1-3689-1A7B6A339A2B}"/>
              </a:ext>
            </a:extLst>
          </p:cNvPr>
          <p:cNvSpPr txBox="1"/>
          <p:nvPr/>
        </p:nvSpPr>
        <p:spPr>
          <a:xfrm>
            <a:off x="2443002" y="69810"/>
            <a:ext cx="9748997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rgbClr val="FFC000"/>
              </a:contourClr>
            </a:sp3d>
          </a:bodyPr>
          <a:lstStyle/>
          <a:p>
            <a:pPr lvl="1">
              <a:spcBef>
                <a:spcPts val="600"/>
              </a:spcBef>
              <a:defRPr/>
            </a:pPr>
            <a:r>
              <a:rPr lang="my-MM" sz="3200" b="1" dirty="0">
                <a:solidFill>
                  <a:srgbClr val="000000"/>
                </a:solidFill>
              </a:rPr>
              <a:t>အားလုံးမေတ္တာတရား၊ အားလုံးတရားမျှ</a:t>
            </a:r>
            <a:r>
              <a:rPr lang="my-MM" sz="3200" b="1" dirty="0"/>
              <a:t>တခြင်း </a:t>
            </a:r>
            <a:r>
              <a:rPr lang="my-MM" sz="3200" b="1" dirty="0">
                <a:solidFill>
                  <a:srgbClr val="000000"/>
                </a:solidFill>
              </a:rPr>
              <a:t>။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E41761-4CD1-634D-4D1B-614CA8C09473}"/>
              </a:ext>
            </a:extLst>
          </p:cNvPr>
          <p:cNvSpPr txBox="1"/>
          <p:nvPr/>
        </p:nvSpPr>
        <p:spPr>
          <a:xfrm>
            <a:off x="2814476" y="654586"/>
            <a:ext cx="9006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8EE9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'ထာဝရဘုရား​သည် မိမိ​၏​လမ်း​တော်​ရှိသမျှ​တို့​၌ ဖြောင့်မတ်​၍ မိမိ​ပြု​တော်မူ​သော​အမှု​ရှိသမျှ​တို့​၌ သစ္စာရှိ​တော်မူ​၏​။ 'ဆာလံကျမ်း 145:17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8EE9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772704E-D087-299A-DBA2-0BDB3C74E80E}"/>
              </a:ext>
            </a:extLst>
          </p:cNvPr>
          <p:cNvSpPr txBox="1"/>
          <p:nvPr/>
        </p:nvSpPr>
        <p:spPr>
          <a:xfrm>
            <a:off x="4810124" y="1268439"/>
            <a:ext cx="7381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ဘုရားသခင်သည် ကျွန်ုပ်တို့အား မှန်ကန်သောအရာကို လုပ်ဆောင်ရန်နှင့် မေတ္တာပြသရန် တောင်းဆိုရုံမျှမက။ သူသည် ဤစရိုက်လက္ခဏာများကို အမြဲနှင့် အချိန်တိုင်း စံနမူနာပြသည်။ ဘုရားသခင်သာလျှင် ချစ်မြတ်နိုးပြီး မှန်ကန်သော၊ တရားမျှတမှုတို့ကို အမြဲလုပ်ဆောင်သည်။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F4F0CA2D-BEB4-90D2-AE56-68ACBB4552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4274" y="3429000"/>
            <a:ext cx="5076693" cy="3295649"/>
          </a:xfrm>
          <a:prstGeom prst="snip2DiagRect">
            <a:avLst>
              <a:gd name="adj1" fmla="val 1640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6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AECA34E-21BC-FC65-EAF9-CB240EDB3ECB}"/>
              </a:ext>
            </a:extLst>
          </p:cNvPr>
          <p:cNvSpPr txBox="1"/>
          <p:nvPr/>
        </p:nvSpPr>
        <p:spPr>
          <a:xfrm>
            <a:off x="117985" y="3842521"/>
            <a:ext cx="67152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အခွင့်အာဏာရှိသမျှနှင့် အာဏာရှိသမျှရှိသော်လည်း၊ သူ၏လုပ်ရပ်များကို အကဲဖြတ်နိုင်သောသူထက် မည်သူမျှမရှိသော်လည်း၊ အလိုတော်အတိုင်း ပြုမူပိုင်ခွင့်ရှိသော်လည်း၊ဘုရားသခင်သည်တရားမျှတမှုကိုမည်သည့်အခါမျှ ဆန့်ကျင်ခြင်းမရှိပါ။ မည်သူ့ကိုမျှ အမှားအယွင်းမရှိစေဘဲ၊ မည်သူ့ကိုမျှ အမှားအယွင်းမရှိစေရန် လှုံ့ဆော်ပေးသည် (ယာကုပ် ၁း၁၃၊ ဆာ ၅း၄)။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2" name="Imagen 11" descr="Patrón de fondo&#10;&#10;Descripción generada automáticamente">
            <a:extLst>
              <a:ext uri="{FF2B5EF4-FFF2-40B4-BE49-F238E27FC236}">
                <a16:creationId xmlns:a16="http://schemas.microsoft.com/office/drawing/2014/main" id="{7F26AB54-0A36-5056-8D02-6DA4CD670C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5650" y="1145554"/>
            <a:ext cx="2050461" cy="2030006"/>
          </a:xfrm>
          <a:prstGeom prst="snip2DiagRect">
            <a:avLst>
              <a:gd name="adj1" fmla="val 1840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dibujo de una persona con una niña&#10;&#10;Descripción generada automáticamente con confianza media">
            <a:extLst>
              <a:ext uri="{FF2B5EF4-FFF2-40B4-BE49-F238E27FC236}">
                <a16:creationId xmlns:a16="http://schemas.microsoft.com/office/drawing/2014/main" id="{C3343912-1B30-9F34-187E-3533C34262B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194106"/>
            <a:ext cx="2242978" cy="29777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15DB0C2-D396-3D01-2FB3-8EB9CA372C55}"/>
              </a:ext>
            </a:extLst>
          </p:cNvPr>
          <p:cNvSpPr txBox="1"/>
          <p:nvPr/>
        </p:nvSpPr>
        <p:spPr>
          <a:xfrm>
            <a:off x="4810125" y="2429937"/>
            <a:ext cx="73818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ဘုရားသခင်သည် နံနက်တိုင်း တရားမျှတစွာ ပြုမူကြောင်း သမ္မာကျမ်းစာက ကြေငြာထားသည်။ (ဇေ. ၃:၅) ဘုရားသခင်သည် လူတိုင်းအတွက် အကောင်းဆုံးကို သိသည်၊ လူတိုင်းအတွက် အကောင်းဆုံးကို အလိုရှိကာ ယင်းကို အောင်မြင်ရန် အဆက်မပြတ် လုပ်ဆောင်နေပါသည်။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19672EF-7BE3-7D47-61C7-47FD29FDC1AB}"/>
              </a:ext>
            </a:extLst>
          </p:cNvPr>
          <p:cNvSpPr txBox="1"/>
          <p:nvPr/>
        </p:nvSpPr>
        <p:spPr>
          <a:xfrm>
            <a:off x="200025" y="5524320"/>
            <a:ext cx="67152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သူသည် တရားမျှတမှုကို အမြဲရှာဖွေနေသော်လည်း ချစ်ခြင်းမေတ္တာကို ဘယ်သောအခါမှမပျက်ကွက်ပေ။ထို့ကြောင့်မောရှေသည်ဘုရားသခင်၏ဘုန်းတော်ကို ဖူးမြင်ရန် တောင်းဆိုသောအခါ ဘုရားသခင်က “ငါသည် ကရုဏာစိတ်ရှိ၍ သနားခြင်းစိတ်ရှိသည်” (ထွ ၃၃:၁၈-၁၉၊ ။)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06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B83F0A-AC4F-4048-25E8-7E422B0A6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0664071-34BF-FBE9-4327-B045F627F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F027794-3250-A45D-C691-50D2E6237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386497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C0A379A-3E55-72D9-C0EE-C3EA4BCCBD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672" y="582398"/>
            <a:ext cx="3074544" cy="2999096"/>
          </a:xfrm>
          <a:prstGeom prst="rect">
            <a:avLst/>
          </a:prstGeom>
        </p:spPr>
      </p:pic>
      <p:pic>
        <p:nvPicPr>
          <p:cNvPr id="6" name="Imagen 5" descr="Una persona con un traje de color morado&#10;&#10;Descripción generada automáticamente con confianza media">
            <a:extLst>
              <a:ext uri="{FF2B5EF4-FFF2-40B4-BE49-F238E27FC236}">
                <a16:creationId xmlns:a16="http://schemas.microsoft.com/office/drawing/2014/main" id="{FC0751CD-6C48-71D8-78DA-CA4ACFD0C3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88893" y="2496269"/>
            <a:ext cx="2960658" cy="394697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2BD9130-655D-69A9-DF2D-EC2578ECCC0D}"/>
              </a:ext>
            </a:extLst>
          </p:cNvPr>
          <p:cNvSpPr txBox="1"/>
          <p:nvPr/>
        </p:nvSpPr>
        <p:spPr>
          <a:xfrm>
            <a:off x="-49301" y="1470778"/>
            <a:ext cx="542925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4800" b="1" dirty="0">
                <a:solidFill>
                  <a:schemeClr val="bg1"/>
                </a:solidFill>
              </a:rPr>
              <a:t>တရားမျှတမှုကို မြတ်နိုးခြင်းသည် တည်မြဲမှုကို တောင်းဆိုသည်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FFFF66">
                    <a:lumMod val="50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61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6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6BE43BC-D7F4-C86A-7F56-9A45178F98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84678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BE47A7-B69F-4D7B-3C83-D7A45ED5BC95}"/>
              </a:ext>
            </a:extLst>
          </p:cNvPr>
          <p:cNvSpPr txBox="1"/>
          <p:nvPr/>
        </p:nvSpPr>
        <p:spPr>
          <a:xfrm>
            <a:off x="0" y="98060"/>
            <a:ext cx="760139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12700">
              <a:bevelT w="69850" h="38100" prst="cross"/>
              <a:contourClr>
                <a:schemeClr val="accent1">
                  <a:lumMod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my-MM" sz="2800" b="1" dirty="0">
                <a:solidFill>
                  <a:srgbClr val="000000"/>
                </a:solidFill>
              </a:rPr>
              <a:t>ဘုရားသခင်၏မပြောင်းလဲနိုင်သောစရိုက်လက္ခဏာ။</a:t>
            </a:r>
            <a:endParaRPr kumimoji="0" lang="en" sz="28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FB8EC3-E241-FA1C-0F02-2C7ABE8804B7}"/>
              </a:ext>
            </a:extLst>
          </p:cNvPr>
          <p:cNvSpPr txBox="1"/>
          <p:nvPr/>
        </p:nvSpPr>
        <p:spPr>
          <a:xfrm>
            <a:off x="36535" y="621280"/>
            <a:ext cx="76238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sz="1600" b="1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glow rad="101600">
                    <a:srgbClr val="A34E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'ကောင်းမြတ်​သော​လက်ဆောင်​ရှိသမျှ​နှင့်စုံလင်​သော​ဆု​ကျေးဇူး​ရှိသမျှ​တို့​သည်အ</a:t>
            </a:r>
            <a:r>
              <a:rPr lang="en-US" sz="1600" b="1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glow rad="101600">
                    <a:srgbClr val="A34E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my-MM" sz="1600" b="1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glow rad="101600">
                    <a:srgbClr val="A34E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ထက်​အရပ်​မှ​လာ​၍ အလင်း​တို့​၏​အဖ​ထံ​တော်​မှ​ဆင်းသက်​၏။ ထို​အဖ​ထံ​တော်​၌ ပြောင်းလဲ​ခြင်း​၊သို့မဟုတ်ရွေ့လျား​တတ်​သည့်​အရိပ်​ဟူ၍​မ​ရှိ။'ရှင်ယာကုပ်ဩဝါဒစာ 1:17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97C64C-CBF3-50AF-5D09-FC761FE8A7EF}"/>
              </a:ext>
            </a:extLst>
          </p:cNvPr>
          <p:cNvSpPr txBox="1"/>
          <p:nvPr/>
        </p:nvSpPr>
        <p:spPr>
          <a:xfrm>
            <a:off x="36535" y="1663334"/>
            <a:ext cx="7743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ဘုရားသခင်ကမပြောင်းလဲဘူး(မာလ.၃:၆;ယာကုပ်၁:၁၇။)ဘုရားသခင်ရဲ့စရိုက်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my-MM" b="1" dirty="0">
                <a:solidFill>
                  <a:srgbClr val="000000"/>
                </a:solidFill>
              </a:rPr>
              <a:t>လက္ခဏာကမပြောင်းလဲနိုင်ဘူးလို့အဓိပ္ပာယ်ရတဲ့ဒီအမျိုးအစားခွဲထားတဲ့ကြေညာချက်ကိုနားလည်ရမယ်။သူသည်ချစ်ခြင်းမေတ္တာဖြစ်လျှင်သူသည်အမြဲတမ်းချစ်ခြင်းမေတ္တာဖြင့် လုပ်ဆောင်သည်။ သူသည် တရားမျှတလျှင် တရားသဖြင့် အမြဲပြုသည်။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C451E3E-CBC1-0032-26CE-4585F8120B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444" y="3038168"/>
            <a:ext cx="4343891" cy="3626861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8D5ED3E-67D9-1FD6-7A7E-FA968BB544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60383" y="183584"/>
            <a:ext cx="4389201" cy="2548847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C2BF90F-EB37-0C6F-A529-A4BAB9B654DE}"/>
              </a:ext>
            </a:extLst>
          </p:cNvPr>
          <p:cNvSpPr txBox="1"/>
          <p:nvPr/>
        </p:nvSpPr>
        <p:spPr>
          <a:xfrm>
            <a:off x="4680155" y="2983725"/>
            <a:ext cx="75118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သောဒုံမြို့အကြောင်း အာဗြဟံနှင့် သူ၏စကားပြောဆိုမှုမှ တွေ့မြင်နိုင်သကဲ့သို့၊ ဘုရားသခင်သည် မေတ္တာနှင့် တရားမျှတမှု၏ အနှစ်သာရကို မပြုပြင်သရွေ့ ဘုရားသခင်သည် သူ၏လုပ်ရပ်များကို ပြုပြင်ပြောင်းလဲရန် ဆန္ဒရှိပါသည် (က၊ ၁၈း၂၆-၂၈။)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F687A39-1F14-E052-3D7E-1D92BD8310D5}"/>
              </a:ext>
            </a:extLst>
          </p:cNvPr>
          <p:cNvSpPr txBox="1"/>
          <p:nvPr/>
        </p:nvSpPr>
        <p:spPr>
          <a:xfrm>
            <a:off x="4680154" y="4262710"/>
            <a:ext cx="75118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ကျွန်ုပ်တို့၏ခံစားချက်များကို ပြောင်းလဲလိုသောစိတ်ကြောင့် ဘုရားသခင်သည် မပြောင်းလဲနိုင်သည်ကို နားလည်ရန် ခက်ခဲသည်။ ဒီနေ့ ငါတို့က သစ္စာရှိတယ်၊ မနက်ဖြန်တော့ မဟုတ်ဘူး။ ဒီနေ့ ငါတို့ ပြင်းပြင်းထန်ထန် ချစ်တယ်၊ မနက်ဖြန် ငါတို့ ဘာမှမထူးခြားဘူး။ ဒီနေ့ အမှန်တရားကို အမြဲပြောမယ်လို့ ကတိပြုပြီး မနက်ဖြန်မှာ အရှက်မဲ့စွာ လိမ်ညာတတ်တယ်။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2E8749-1AA8-97AB-35F8-0B98A8ED7DF4}"/>
              </a:ext>
            </a:extLst>
          </p:cNvPr>
          <p:cNvSpPr txBox="1"/>
          <p:nvPr/>
        </p:nvSpPr>
        <p:spPr>
          <a:xfrm>
            <a:off x="4680154" y="5775055"/>
            <a:ext cx="75118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ဘုရားသခင်က အဲဒီလိုမဟုတ်ဘူး။ ကိုယ်တော်သည် အမြဲသစ္စာရှိတော်မူ၏။ (၂တိ. ၂:၁၃); အမြဲချစ်ပါ (ယေ. ၃၁:၃); အမြဲမှန်သည် (တိတု ၁:၂)။ မပြောင်းလဲနိုင်သော (ဟေဗြဲ ၆:၁၇။)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0804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64E3A8-6B3C-C2A0-E3F3-A00495A3C287}"/>
              </a:ext>
            </a:extLst>
          </p:cNvPr>
          <p:cNvSpPr txBox="1"/>
          <p:nvPr/>
        </p:nvSpPr>
        <p:spPr>
          <a:xfrm>
            <a:off x="0" y="9301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defRPr/>
            </a:pPr>
            <a:r>
              <a:rPr lang="my-MM" sz="3200" b="1" dirty="0">
                <a:solidFill>
                  <a:srgbClr val="000000"/>
                </a:solidFill>
              </a:rPr>
              <a:t>ဘုရားရှင်၏ချစ်ခြင်းမေတ္တာနှင့်တရားမျှတခြင်း၏ပြီးပြည့်စုံခြင်း။</a:t>
            </a:r>
            <a:endParaRPr lang="en" sz="3200" b="1" dirty="0">
              <a:solidFill>
                <a:srgbClr val="00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614C38-9B46-9043-BC2E-D99F8A58579F}"/>
              </a:ext>
            </a:extLst>
          </p:cNvPr>
          <p:cNvSpPr txBox="1"/>
          <p:nvPr/>
        </p:nvSpPr>
        <p:spPr>
          <a:xfrm>
            <a:off x="1100137" y="650736"/>
            <a:ext cx="1024315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my-MM" b="1" dirty="0">
                <a:solidFill>
                  <a:srgbClr val="CE145B">
                    <a:lumMod val="75000"/>
                  </a:srgbClr>
                </a:solidFill>
                <a:latin typeface="Comic Sans MS" panose="030F0702030302020204" pitchFamily="66" charset="0"/>
              </a:rPr>
              <a:t>'သင်​တို့​သည်မည်သည့်​ချို့တဲ့​မှု​မျှ​မ​ရှိ​ဘဲရင့်ကျက်​၍​ပြည့်စုံ​သော​သူ​ဖြစ်​ကြ​မည့်​အကြောင်းထို​သည်းခံ​ခြင်း​စုံလင်​သည့်​တိုင်အောင် ပြုစု​ကြ​လော့။ 'ရှင်ယာကုပ်ဩဝါဒစာ 1:4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60534D-BAC3-DD57-1138-E46E2A9213C2}"/>
              </a:ext>
            </a:extLst>
          </p:cNvPr>
          <p:cNvSpPr txBox="1"/>
          <p:nvPr/>
        </p:nvSpPr>
        <p:spPr>
          <a:xfrm>
            <a:off x="2894236" y="1490757"/>
            <a:ext cx="6052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00000"/>
                </a:solidFill>
              </a:rPr>
              <a:t>အပြစ်မှကယ်တင်ခြင်းငှာ ဘုရားသခင်၏မေတ္တာတော်၏ ပြီးပြည့်စုံမှုသည် ရှင်းရှင်းလင်းလင်းထင်ရှားသည် (ရော. ၅:၈)၊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Imagen que contiene exterior, agua, luz, oscuro&#10;&#10;Descripción generada automáticamente">
            <a:extLst>
              <a:ext uri="{FF2B5EF4-FFF2-40B4-BE49-F238E27FC236}">
                <a16:creationId xmlns:a16="http://schemas.microsoft.com/office/drawing/2014/main" id="{F4F4E46A-6B78-97D6-34DC-9C725795CB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823" y="1500266"/>
            <a:ext cx="2628952" cy="30008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5268620B-A1C2-E48A-0EF5-833778BC4B86}"/>
              </a:ext>
            </a:extLst>
          </p:cNvPr>
          <p:cNvGrpSpPr/>
          <p:nvPr/>
        </p:nvGrpSpPr>
        <p:grpSpPr>
          <a:xfrm>
            <a:off x="9036988" y="1422577"/>
            <a:ext cx="2930722" cy="3027811"/>
            <a:chOff x="7197213" y="2945259"/>
            <a:chExt cx="3165987" cy="3270870"/>
          </a:xfrm>
        </p:grpSpPr>
        <p:pic>
          <p:nvPicPr>
            <p:cNvPr id="7" name="Imagen 6" descr="Una imagen de un videojuego&#10;&#10;Descripción generada automáticamente con confianza baja">
              <a:extLst>
                <a:ext uri="{FF2B5EF4-FFF2-40B4-BE49-F238E27FC236}">
                  <a16:creationId xmlns:a16="http://schemas.microsoft.com/office/drawing/2014/main" id="{E069F233-B933-C0E9-B8CB-F3D0872A9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7213" y="4574776"/>
              <a:ext cx="3165987" cy="1641353"/>
            </a:xfrm>
            <a:prstGeom prst="rect">
              <a:avLst/>
            </a:prstGeom>
            <a:ln w="38100" cap="sq">
              <a:solidFill>
                <a:srgbClr val="3BCCFF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Imagen 8" descr="Un grupo de personas caminando en un atardecer&#10;&#10;Descripción generada automáticamente">
              <a:extLst>
                <a:ext uri="{FF2B5EF4-FFF2-40B4-BE49-F238E27FC236}">
                  <a16:creationId xmlns:a16="http://schemas.microsoft.com/office/drawing/2014/main" id="{DD9F9D6E-1745-FA11-5E73-4238812946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97213" y="2945259"/>
              <a:ext cx="3165987" cy="1629517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Imagen 11" descr="Un grupo de personas haciendo gestos con la cara pintada de blanco&#10;&#10;Descripción generada automáticamente con confianza media">
            <a:extLst>
              <a:ext uri="{FF2B5EF4-FFF2-40B4-BE49-F238E27FC236}">
                <a16:creationId xmlns:a16="http://schemas.microsoft.com/office/drawing/2014/main" id="{03768CC2-97AD-C920-4AC6-0A5C5FEC72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557" y="3993553"/>
            <a:ext cx="4010886" cy="23317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939DDFC-552D-E22F-AE2E-9820903753B3}"/>
              </a:ext>
            </a:extLst>
          </p:cNvPr>
          <p:cNvSpPr txBox="1"/>
          <p:nvPr/>
        </p:nvSpPr>
        <p:spPr>
          <a:xfrm>
            <a:off x="0" y="4540147"/>
            <a:ext cx="42009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00000"/>
                </a:solidFill>
              </a:rPr>
              <a:t>ဘုရားသခင်၏ချစ်ခြင်းမေတ္တာသည်ကျိုး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my-MM" sz="2000" b="1" dirty="0">
                <a:solidFill>
                  <a:srgbClr val="000000"/>
                </a:solidFill>
              </a:rPr>
              <a:t>ကြောင်းဆီလျော်သောမျှော်လင့်ချက်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my-MM" sz="2000" b="1" dirty="0">
                <a:solidFill>
                  <a:srgbClr val="000000"/>
                </a:solidFill>
              </a:rPr>
              <a:t>ထက်ကျော်လွန်သော်လည်း၊တရားမျှတမှုကို မည်သည့်အခါမျှ ပျက်ပြယ်စေခြင်း သို့မဟုတ် ဆန့်ကျင်ခြင်းမပြုပါ။ “မေတ္တာတရားနှင့် တရားမျှတမှုကို စွဲကိုင်ထားပါ” (ဟော. ၁၂:၆၊ </a:t>
            </a:r>
            <a:r>
              <a:rPr lang="en-US" sz="2000" b="1" dirty="0">
                <a:solidFill>
                  <a:srgbClr val="000000"/>
                </a:solidFill>
              </a:rPr>
              <a:t>ESV)</a:t>
            </a:r>
            <a:r>
              <a:rPr lang="my-MM" sz="2000" b="1" dirty="0">
                <a:solidFill>
                  <a:srgbClr val="000000"/>
                </a:solidFill>
              </a:rPr>
              <a:t>၊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05F1259-4778-98E9-0DB4-F5930811E195}"/>
              </a:ext>
            </a:extLst>
          </p:cNvPr>
          <p:cNvSpPr txBox="1"/>
          <p:nvPr/>
        </p:nvSpPr>
        <p:spPr>
          <a:xfrm>
            <a:off x="8181114" y="4351580"/>
            <a:ext cx="40108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00000"/>
                </a:solidFill>
              </a:rPr>
              <a:t>ဘုရားသခင်သည်နောက်ဆုံးတွင်ဤလောက၌တရားမျှတမှုကိုထူထောင်ပြီး မေတ္တာဖြင့်စကြဝဠာမှမကောင်းမှုများကိုဖယ်ရှားပေးသောအခါ၊သတ္တဝါတိုင်းသည်ဘုရားသခင်၏ပြီးပြည့်စုံသောတရားမျှတမှုနှင့်ပြီးပြည့်စုံသောချစ်ခြင်းမေတ္တာကို ချီးမွမ်းကြလိမ့်မည် (ဗျာ၊ ၁၅း၃-၄)။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3B31D41-FC59-FBE4-758B-DF275F349355}"/>
              </a:ext>
            </a:extLst>
          </p:cNvPr>
          <p:cNvSpPr txBox="1"/>
          <p:nvPr/>
        </p:nvSpPr>
        <p:spPr>
          <a:xfrm>
            <a:off x="2872770" y="2613392"/>
            <a:ext cx="60952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00000"/>
                </a:solidFill>
              </a:rPr>
              <a:t>ကျွန်ုပ်တို့၏မေတ္တာနှင့်မတူဘဲ၊ ဘုရားသခင်သည် သူ့အား မချစ်သောသူများ သို့မဟုတ် သူ၏အကျိုးခံစားခွင့်များကို မထိုက်တန်သူများပင်လျှင် သူ၏ ပြီးပြည့်စုံသော ချစ်ခြင်းမေတ္တာကို အဆက်မပြတ် ဝေငှပေးပါသည်။ (မဿဲ ၅း၄၅)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84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4608</Words>
  <Application>Microsoft Office PowerPoint</Application>
  <PresentationFormat>Widescreen</PresentationFormat>
  <Paragraphs>58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Comic Sans MS</vt:lpstr>
      <vt:lpstr>Constantia</vt:lpstr>
      <vt:lpstr>lato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9</cp:revision>
  <dcterms:created xsi:type="dcterms:W3CDTF">2025-01-19T16:07:45Z</dcterms:created>
  <dcterms:modified xsi:type="dcterms:W3CDTF">2025-01-20T09:18:57Z</dcterms:modified>
</cp:coreProperties>
</file>