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98" r:id="rId3"/>
    <p:sldId id="303" r:id="rId4"/>
    <p:sldId id="257" r:id="rId5"/>
    <p:sldId id="258" r:id="rId6"/>
    <p:sldId id="299" r:id="rId7"/>
    <p:sldId id="260" r:id="rId8"/>
    <p:sldId id="302" r:id="rId9"/>
    <p:sldId id="295" r:id="rId10"/>
    <p:sldId id="301" r:id="rId11"/>
    <p:sldId id="263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-196" y="-1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1E369-46E7-4A08-A41B-B53E2F540CC3}" type="doc">
      <dgm:prSet loTypeId="urn:microsoft.com/office/officeart/2008/layout/PictureStrips" loCatId="picture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AC2B118-BE9C-4B8A-AD4E-E8F1BBD57450}">
      <dgm:prSet custT="1"/>
      <dgm:spPr>
        <a:solidFill>
          <a:schemeClr val="accent5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သားဦးသေဆုံးခြင်းကိုတားဆီးတော်မူ သည် (ထွ. ၁၂:၁၃)၊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4F3C54-5DAE-423E-A1D4-C223121801F7}" type="par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026A5D-4788-40B8-9D81-496C987CD8E0}" type="sibTrans" cxnId="{AE9C0421-36E1-4CFF-9DAA-6E2A598EDD09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52BE70-FE52-4A22-9F6D-AFC1F7131748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800" b="1" i="0" dirty="0"/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i="0" dirty="0"/>
            <a:t>ဘုရားသခင်အစဉ်အလိုတော်ရှိသော ယဇ်ပူဇော်ခြင်း (ထွက် ၂၉:၃၈-၄၁)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434C70-73A6-472E-B056-2E63EE822131}" type="par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C6B836-FDCE-4057-952A-0DB824177BEA}" type="sibTrans" cxnId="{E69B9CFB-16D1-45FC-98B4-0EB54112A1E6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321590-094A-4878-8602-13FF4A0ADB53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ငါ့အပြစ်အတွက် ငါသေခဲ့ရတယ်။
(ဟေရှာယ ၅၃:၆-၈)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47360-CF01-47C1-82A1-A9819CFBD36D}" type="par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7B17FF-980B-460B-B16F-B9014679F577}" type="sibTrans" cxnId="{17B877EE-A91D-4212-B224-1153E35463FF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48C0B-BD19-4571-AB11-2F0A32352974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endParaRPr lang="en-US" sz="18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ဗတ္တိဇံဆရာယောဟန်သည်သိုးသငယ်ကိုဖော်ထုတ်ခဲ့သည် (ယော ၁း၂၉)၊</a:t>
          </a:r>
          <a:endParaRPr lang="es-ES" sz="18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B53C1B-CE52-46D3-B7CB-43658CA7D3EB}" type="par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AC46D9-C0B6-4EB9-B5E4-00636F802C49}" type="sibTrans" cxnId="{486B2C99-7C3D-4180-AEA7-546F42864971}">
      <dgm:prSet/>
      <dgm:spPr/>
      <dgm:t>
        <a:bodyPr/>
        <a:lstStyle/>
        <a:p>
          <a:endParaRPr lang="es-ES" sz="18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314CDB-7F58-447E-A69E-6D357B3DE06F}" type="pres">
      <dgm:prSet presAssocID="{5571E369-46E7-4A08-A41B-B53E2F540CC3}" presName="Name0" presStyleCnt="0">
        <dgm:presLayoutVars>
          <dgm:dir/>
          <dgm:resizeHandles val="exact"/>
        </dgm:presLayoutVars>
      </dgm:prSet>
      <dgm:spPr/>
    </dgm:pt>
    <dgm:pt modelId="{CA479001-D7B7-4888-8FD9-8B81ABC8ACD4}" type="pres">
      <dgm:prSet presAssocID="{6AC2B118-BE9C-4B8A-AD4E-E8F1BBD57450}" presName="composite" presStyleCnt="0"/>
      <dgm:spPr/>
    </dgm:pt>
    <dgm:pt modelId="{5D1DBA96-9D6C-41A3-ABD5-CCCFB1557543}" type="pres">
      <dgm:prSet presAssocID="{6AC2B118-BE9C-4B8A-AD4E-E8F1BBD57450}" presName="rect1" presStyleLbl="trAlignAcc1" presStyleIdx="0" presStyleCnt="4" custScaleX="186329" custLinFactNeighborX="23894">
        <dgm:presLayoutVars>
          <dgm:bulletEnabled val="1"/>
        </dgm:presLayoutVars>
      </dgm:prSet>
      <dgm:spPr/>
    </dgm:pt>
    <dgm:pt modelId="{D4723044-D2D1-4550-9D95-EB958915C41C}" type="pres">
      <dgm:prSet presAssocID="{6AC2B118-BE9C-4B8A-AD4E-E8F1BBD57450}" presName="rect2" presStyleLbl="fgImgPlace1" presStyleIdx="0" presStyleCnt="4" custScaleX="271340" custLinFactX="-100000" custLinFactNeighborX="-133670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ABF490D7-2C6F-45F0-9446-9361EAEA25A9}" type="pres">
      <dgm:prSet presAssocID="{BA026A5D-4788-40B8-9D81-496C987CD8E0}" presName="sibTrans" presStyleCnt="0"/>
      <dgm:spPr/>
    </dgm:pt>
    <dgm:pt modelId="{38DF3A8B-D774-43A7-A35F-06DF1DE21AEC}" type="pres">
      <dgm:prSet presAssocID="{D052BE70-FE52-4A22-9F6D-AFC1F7131748}" presName="composite" presStyleCnt="0"/>
      <dgm:spPr/>
    </dgm:pt>
    <dgm:pt modelId="{6B07F4BF-F691-45ED-96B6-9EBF4A114D24}" type="pres">
      <dgm:prSet presAssocID="{D052BE70-FE52-4A22-9F6D-AFC1F7131748}" presName="rect1" presStyleLbl="trAlignAcc1" presStyleIdx="1" presStyleCnt="4" custScaleX="186329" custLinFactNeighborX="23894">
        <dgm:presLayoutVars>
          <dgm:bulletEnabled val="1"/>
        </dgm:presLayoutVars>
      </dgm:prSet>
      <dgm:spPr/>
    </dgm:pt>
    <dgm:pt modelId="{D6702C92-E533-4B94-A0A1-A31E82A86482}" type="pres">
      <dgm:prSet presAssocID="{D052BE70-FE52-4A22-9F6D-AFC1F7131748}" presName="rect2" presStyleLbl="fgImgPlace1" presStyleIdx="1" presStyleCnt="4" custScaleX="271340" custLinFactX="-100000" custLinFactNeighborX="-1336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158CAFF-2207-4AAF-B84B-1248A0CAED8F}" type="pres">
      <dgm:prSet presAssocID="{24C6B836-FDCE-4057-952A-0DB824177BEA}" presName="sibTrans" presStyleCnt="0"/>
      <dgm:spPr/>
    </dgm:pt>
    <dgm:pt modelId="{82616D03-30E8-4892-B55D-5F718F99999B}" type="pres">
      <dgm:prSet presAssocID="{78321590-094A-4878-8602-13FF4A0ADB53}" presName="composite" presStyleCnt="0"/>
      <dgm:spPr/>
    </dgm:pt>
    <dgm:pt modelId="{C85D6093-025B-40CE-94F6-86B0F3046342}" type="pres">
      <dgm:prSet presAssocID="{78321590-094A-4878-8602-13FF4A0ADB53}" presName="rect1" presStyleLbl="trAlignAcc1" presStyleIdx="2" presStyleCnt="4" custScaleX="186329" custLinFactNeighborX="23894">
        <dgm:presLayoutVars>
          <dgm:bulletEnabled val="1"/>
        </dgm:presLayoutVars>
      </dgm:prSet>
      <dgm:spPr/>
    </dgm:pt>
    <dgm:pt modelId="{4C7E936B-6681-4887-AEA6-ECBE22186E37}" type="pres">
      <dgm:prSet presAssocID="{78321590-094A-4878-8602-13FF4A0ADB53}" presName="rect2" presStyleLbl="fgImgPlace1" presStyleIdx="2" presStyleCnt="4" custScaleX="271340" custLinFactX="-100000" custLinFactNeighborX="-13367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</dgm:spPr>
    </dgm:pt>
    <dgm:pt modelId="{4CB2F09B-0BF1-4B95-9C9C-797DFC58513C}" type="pres">
      <dgm:prSet presAssocID="{BF7B17FF-980B-460B-B16F-B9014679F577}" presName="sibTrans" presStyleCnt="0"/>
      <dgm:spPr/>
    </dgm:pt>
    <dgm:pt modelId="{A7DCFB86-F921-468D-90BA-8CCA64BF621F}" type="pres">
      <dgm:prSet presAssocID="{8C648C0B-BD19-4571-AB11-2F0A32352974}" presName="composite" presStyleCnt="0"/>
      <dgm:spPr/>
    </dgm:pt>
    <dgm:pt modelId="{B7F141EC-FE06-4F7A-9C6D-F97732C8C161}" type="pres">
      <dgm:prSet presAssocID="{8C648C0B-BD19-4571-AB11-2F0A32352974}" presName="rect1" presStyleLbl="trAlignAcc1" presStyleIdx="3" presStyleCnt="4" custScaleX="186329" custLinFactNeighborX="23894">
        <dgm:presLayoutVars>
          <dgm:bulletEnabled val="1"/>
        </dgm:presLayoutVars>
      </dgm:prSet>
      <dgm:spPr/>
    </dgm:pt>
    <dgm:pt modelId="{D8EF8D64-81CE-4426-8689-2FB535C5DB63}" type="pres">
      <dgm:prSet presAssocID="{8C648C0B-BD19-4571-AB11-2F0A32352974}" presName="rect2" presStyleLbl="fgImgPlace1" presStyleIdx="3" presStyleCnt="4" custScaleX="271340" custLinFactX="-100000" custLinFactNeighborX="-133670"/>
      <dgm:spPr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E9C0421-36E1-4CFF-9DAA-6E2A598EDD09}" srcId="{5571E369-46E7-4A08-A41B-B53E2F540CC3}" destId="{6AC2B118-BE9C-4B8A-AD4E-E8F1BBD57450}" srcOrd="0" destOrd="0" parTransId="{A04F3C54-5DAE-423E-A1D4-C223121801F7}" sibTransId="{BA026A5D-4788-40B8-9D81-496C987CD8E0}"/>
    <dgm:cxn modelId="{1698FC27-E4F0-4D68-8925-A8C07C615C4B}" type="presOf" srcId="{78321590-094A-4878-8602-13FF4A0ADB53}" destId="{C85D6093-025B-40CE-94F6-86B0F3046342}" srcOrd="0" destOrd="0" presId="urn:microsoft.com/office/officeart/2008/layout/PictureStrips"/>
    <dgm:cxn modelId="{486B2C99-7C3D-4180-AEA7-546F42864971}" srcId="{5571E369-46E7-4A08-A41B-B53E2F540CC3}" destId="{8C648C0B-BD19-4571-AB11-2F0A32352974}" srcOrd="3" destOrd="0" parTransId="{59B53C1B-CE52-46D3-B7CB-43658CA7D3EB}" sibTransId="{41AC46D9-C0B6-4EB9-B5E4-00636F802C49}"/>
    <dgm:cxn modelId="{709A95A4-D8CC-422C-AAC2-8E6D1795AE02}" type="presOf" srcId="{8C648C0B-BD19-4571-AB11-2F0A32352974}" destId="{B7F141EC-FE06-4F7A-9C6D-F97732C8C161}" srcOrd="0" destOrd="0" presId="urn:microsoft.com/office/officeart/2008/layout/PictureStrips"/>
    <dgm:cxn modelId="{D46F9FCA-2A37-4FB2-A9D4-B95E62887B48}" type="presOf" srcId="{D052BE70-FE52-4A22-9F6D-AFC1F7131748}" destId="{6B07F4BF-F691-45ED-96B6-9EBF4A114D24}" srcOrd="0" destOrd="0" presId="urn:microsoft.com/office/officeart/2008/layout/PictureStrips"/>
    <dgm:cxn modelId="{E287B5E5-3113-4CA7-8EDC-B8A74AF98DCC}" type="presOf" srcId="{5571E369-46E7-4A08-A41B-B53E2F540CC3}" destId="{2A314CDB-7F58-447E-A69E-6D357B3DE06F}" srcOrd="0" destOrd="0" presId="urn:microsoft.com/office/officeart/2008/layout/PictureStrips"/>
    <dgm:cxn modelId="{ACCF75E7-609F-4BF1-988D-999056907A35}" type="presOf" srcId="{6AC2B118-BE9C-4B8A-AD4E-E8F1BBD57450}" destId="{5D1DBA96-9D6C-41A3-ABD5-CCCFB1557543}" srcOrd="0" destOrd="0" presId="urn:microsoft.com/office/officeart/2008/layout/PictureStrips"/>
    <dgm:cxn modelId="{17B877EE-A91D-4212-B224-1153E35463FF}" srcId="{5571E369-46E7-4A08-A41B-B53E2F540CC3}" destId="{78321590-094A-4878-8602-13FF4A0ADB53}" srcOrd="2" destOrd="0" parTransId="{36747360-CF01-47C1-82A1-A9819CFBD36D}" sibTransId="{BF7B17FF-980B-460B-B16F-B9014679F577}"/>
    <dgm:cxn modelId="{E69B9CFB-16D1-45FC-98B4-0EB54112A1E6}" srcId="{5571E369-46E7-4A08-A41B-B53E2F540CC3}" destId="{D052BE70-FE52-4A22-9F6D-AFC1F7131748}" srcOrd="1" destOrd="0" parTransId="{60434C70-73A6-472E-B056-2E63EE822131}" sibTransId="{24C6B836-FDCE-4057-952A-0DB824177BEA}"/>
    <dgm:cxn modelId="{4E393873-468C-4AD9-9C3B-A1A22F6A482C}" type="presParOf" srcId="{2A314CDB-7F58-447E-A69E-6D357B3DE06F}" destId="{CA479001-D7B7-4888-8FD9-8B81ABC8ACD4}" srcOrd="0" destOrd="0" presId="urn:microsoft.com/office/officeart/2008/layout/PictureStrips"/>
    <dgm:cxn modelId="{678EA200-4FAE-425F-8289-7B866B11BD85}" type="presParOf" srcId="{CA479001-D7B7-4888-8FD9-8B81ABC8ACD4}" destId="{5D1DBA96-9D6C-41A3-ABD5-CCCFB1557543}" srcOrd="0" destOrd="0" presId="urn:microsoft.com/office/officeart/2008/layout/PictureStrips"/>
    <dgm:cxn modelId="{615D92AC-2F99-4913-8762-2F9807753D22}" type="presParOf" srcId="{CA479001-D7B7-4888-8FD9-8B81ABC8ACD4}" destId="{D4723044-D2D1-4550-9D95-EB958915C41C}" srcOrd="1" destOrd="0" presId="urn:microsoft.com/office/officeart/2008/layout/PictureStrips"/>
    <dgm:cxn modelId="{DDC837E6-5796-4D5A-B860-ECC9D0CED91D}" type="presParOf" srcId="{2A314CDB-7F58-447E-A69E-6D357B3DE06F}" destId="{ABF490D7-2C6F-45F0-9446-9361EAEA25A9}" srcOrd="1" destOrd="0" presId="urn:microsoft.com/office/officeart/2008/layout/PictureStrips"/>
    <dgm:cxn modelId="{4B3F56C1-0D7C-48B7-A717-25865C661566}" type="presParOf" srcId="{2A314CDB-7F58-447E-A69E-6D357B3DE06F}" destId="{38DF3A8B-D774-43A7-A35F-06DF1DE21AEC}" srcOrd="2" destOrd="0" presId="urn:microsoft.com/office/officeart/2008/layout/PictureStrips"/>
    <dgm:cxn modelId="{F23F3AC4-9546-43D0-B6B1-2781595BC75E}" type="presParOf" srcId="{38DF3A8B-D774-43A7-A35F-06DF1DE21AEC}" destId="{6B07F4BF-F691-45ED-96B6-9EBF4A114D24}" srcOrd="0" destOrd="0" presId="urn:microsoft.com/office/officeart/2008/layout/PictureStrips"/>
    <dgm:cxn modelId="{E7B518DF-F372-4EE5-8AB7-C75C316E7A61}" type="presParOf" srcId="{38DF3A8B-D774-43A7-A35F-06DF1DE21AEC}" destId="{D6702C92-E533-4B94-A0A1-A31E82A86482}" srcOrd="1" destOrd="0" presId="urn:microsoft.com/office/officeart/2008/layout/PictureStrips"/>
    <dgm:cxn modelId="{90B6E997-9FEC-4F46-8EDC-C6E5A7824B78}" type="presParOf" srcId="{2A314CDB-7F58-447E-A69E-6D357B3DE06F}" destId="{B158CAFF-2207-4AAF-B84B-1248A0CAED8F}" srcOrd="3" destOrd="0" presId="urn:microsoft.com/office/officeart/2008/layout/PictureStrips"/>
    <dgm:cxn modelId="{1E6778BA-0BA7-4234-9E2C-AFCF439D0191}" type="presParOf" srcId="{2A314CDB-7F58-447E-A69E-6D357B3DE06F}" destId="{82616D03-30E8-4892-B55D-5F718F99999B}" srcOrd="4" destOrd="0" presId="urn:microsoft.com/office/officeart/2008/layout/PictureStrips"/>
    <dgm:cxn modelId="{4AF072AF-DEB6-4B7D-92CC-78160B1259CD}" type="presParOf" srcId="{82616D03-30E8-4892-B55D-5F718F99999B}" destId="{C85D6093-025B-40CE-94F6-86B0F3046342}" srcOrd="0" destOrd="0" presId="urn:microsoft.com/office/officeart/2008/layout/PictureStrips"/>
    <dgm:cxn modelId="{057591E8-BBC0-4E4C-AD6A-AB9F80A18E06}" type="presParOf" srcId="{82616D03-30E8-4892-B55D-5F718F99999B}" destId="{4C7E936B-6681-4887-AEA6-ECBE22186E37}" srcOrd="1" destOrd="0" presId="urn:microsoft.com/office/officeart/2008/layout/PictureStrips"/>
    <dgm:cxn modelId="{DA56A980-0FBC-4100-A104-68B59A5A1989}" type="presParOf" srcId="{2A314CDB-7F58-447E-A69E-6D357B3DE06F}" destId="{4CB2F09B-0BF1-4B95-9C9C-797DFC58513C}" srcOrd="5" destOrd="0" presId="urn:microsoft.com/office/officeart/2008/layout/PictureStrips"/>
    <dgm:cxn modelId="{D0BACFE5-3FFE-41D7-932F-3E778DEAC72C}" type="presParOf" srcId="{2A314CDB-7F58-447E-A69E-6D357B3DE06F}" destId="{A7DCFB86-F921-468D-90BA-8CCA64BF621F}" srcOrd="6" destOrd="0" presId="urn:microsoft.com/office/officeart/2008/layout/PictureStrips"/>
    <dgm:cxn modelId="{B0B15FF7-31BC-4EBA-8EEF-12370F08B9BB}" type="presParOf" srcId="{A7DCFB86-F921-468D-90BA-8CCA64BF621F}" destId="{B7F141EC-FE06-4F7A-9C6D-F97732C8C161}" srcOrd="0" destOrd="0" presId="urn:microsoft.com/office/officeart/2008/layout/PictureStrips"/>
    <dgm:cxn modelId="{33AC507D-341E-44B4-ABC7-FBB6158CB47B}" type="presParOf" srcId="{A7DCFB86-F921-468D-90BA-8CCA64BF621F}" destId="{D8EF8D64-81CE-4426-8689-2FB535C5DB6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DBA96-9D6C-41A3-ABD5-CCCFB1557543}">
      <dsp:nvSpPr>
        <dsp:cNvPr id="0" name=""/>
        <dsp:cNvSpPr/>
      </dsp:nvSpPr>
      <dsp:spPr>
        <a:xfrm>
          <a:off x="983797" y="229416"/>
          <a:ext cx="4114588" cy="690074"/>
        </a:xfrm>
        <a:prstGeom prst="rect">
          <a:avLst/>
        </a:prstGeom>
        <a:solidFill>
          <a:schemeClr val="accent5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သားဦးသေဆုံးခြင်းကိုတားဆီးတော်မူ သည် (ထွ. ၁၂:၁၃)၊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29416"/>
        <a:ext cx="4114588" cy="690074"/>
      </dsp:txXfrm>
    </dsp:sp>
    <dsp:sp modelId="{D4723044-D2D1-4550-9D95-EB958915C41C}">
      <dsp:nvSpPr>
        <dsp:cNvPr id="0" name=""/>
        <dsp:cNvSpPr/>
      </dsp:nvSpPr>
      <dsp:spPr>
        <a:xfrm>
          <a:off x="0" y="129739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7F4BF-F691-45ED-96B6-9EBF4A114D24}">
      <dsp:nvSpPr>
        <dsp:cNvPr id="0" name=""/>
        <dsp:cNvSpPr/>
      </dsp:nvSpPr>
      <dsp:spPr>
        <a:xfrm>
          <a:off x="983797" y="1098143"/>
          <a:ext cx="4114588" cy="690074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i="0" kern="1200" dirty="0"/>
        </a:p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i="0" kern="1200" dirty="0"/>
            <a:t>ဘုရားသခင်အစဉ်အလိုတော်ရှိသော ယဇ်ပူဇော်ခြင်း (ထွက် ၂၉:၃၈-၄၁)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098143"/>
        <a:ext cx="4114588" cy="690074"/>
      </dsp:txXfrm>
    </dsp:sp>
    <dsp:sp modelId="{D6702C92-E533-4B94-A0A1-A31E82A86482}">
      <dsp:nvSpPr>
        <dsp:cNvPr id="0" name=""/>
        <dsp:cNvSpPr/>
      </dsp:nvSpPr>
      <dsp:spPr>
        <a:xfrm>
          <a:off x="0" y="998466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5D6093-025B-40CE-94F6-86B0F3046342}">
      <dsp:nvSpPr>
        <dsp:cNvPr id="0" name=""/>
        <dsp:cNvSpPr/>
      </dsp:nvSpPr>
      <dsp:spPr>
        <a:xfrm>
          <a:off x="983797" y="1966871"/>
          <a:ext cx="4114588" cy="69007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ငါ့အပြစ်အတွက် ငါသေခဲ့ရတယ်။
(ဟေရှာယ ၅၃:၆-၈)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1966871"/>
        <a:ext cx="4114588" cy="690074"/>
      </dsp:txXfrm>
    </dsp:sp>
    <dsp:sp modelId="{4C7E936B-6681-4887-AEA6-ECBE22186E37}">
      <dsp:nvSpPr>
        <dsp:cNvPr id="0" name=""/>
        <dsp:cNvSpPr/>
      </dsp:nvSpPr>
      <dsp:spPr>
        <a:xfrm>
          <a:off x="0" y="1867193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38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141EC-FE06-4F7A-9C6D-F97732C8C161}">
      <dsp:nvSpPr>
        <dsp:cNvPr id="0" name=""/>
        <dsp:cNvSpPr/>
      </dsp:nvSpPr>
      <dsp:spPr>
        <a:xfrm>
          <a:off x="983797" y="2835598"/>
          <a:ext cx="4114588" cy="69007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741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endParaRPr lang="en-US" sz="18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ဗတ္တိဇံဆရာယောဟန်သည်သိုးသငယ်ကိုဖော်ထုတ်ခဲ့သည် (ယော ၁း၂၉)၊</a:t>
          </a:r>
          <a:endParaRPr lang="es-ES" sz="18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83797" y="2835598"/>
        <a:ext cx="4114588" cy="690074"/>
      </dsp:txXfrm>
    </dsp:sp>
    <dsp:sp modelId="{D8EF8D64-81CE-4426-8689-2FB535C5DB63}">
      <dsp:nvSpPr>
        <dsp:cNvPr id="0" name=""/>
        <dsp:cNvSpPr/>
      </dsp:nvSpPr>
      <dsp:spPr>
        <a:xfrm>
          <a:off x="0" y="2735920"/>
          <a:ext cx="1310713" cy="72457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4412E-41EA-4122-828F-CAB6D4B6B40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B681A-730C-447B-BFE4-10F3E0BFA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18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51C638-E4F1-4FF1-B0F3-C9099C2EB61B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59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2E0C0-E307-81E4-57EC-8BD234521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6B264F-C294-4422-4D90-61F21533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ED952-B6C5-77C1-C42B-7AFD4FED1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762CC-66AD-0423-BC32-19C7F8F1C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D31FCE-215A-2F7E-3861-B2D6F537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281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4E56D-F2E2-F60C-F598-E76403E8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DA926D6-3B4B-B13F-8584-D5AA142FF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9FEC47-0D91-AACB-9CEE-DC012B176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E44EA8-AE35-86A3-6A78-2F07ADB3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D16C7D-1507-08CF-5D6E-19A3364F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888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F15B300-3339-9DC2-F168-C9180CFC4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F373FA-EA2C-4763-11BF-1FA3C9D3A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AC91E4-1392-6DFB-97F0-A67CF03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8C8DFD-8066-D526-6254-D24CE4DAC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0FDAB7-2816-61AD-48AB-E3B20F8C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16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767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1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88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8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3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2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646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95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52A6C-C474-F95A-A06D-7E974EBD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1947A3-E55E-6D87-4A80-91A21DDC6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66C2E-14A3-9D51-9257-1D97CC237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836165-3ECB-6F5E-D0FF-EBD1D5CB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53483B-A03F-234C-FDA2-74A00A146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3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94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16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1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3929A-122E-8E2E-3143-6A8505A5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A00309-85FD-1B80-DD81-20B11FE2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7317B6-FE02-AEAC-A6A1-D0E5C436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45C172-1D6C-7C17-E99F-A7E37FD74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66291-E1AF-AAB7-0A2A-55489CE1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47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D1FF8-38FC-1397-EB9F-F4195B974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0590F2-6A48-C15A-8FBC-9925EC194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5DBDF7-EFD0-C3FE-084E-B1DEE414F6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3C2BC-55F8-F399-1ABD-27800CCC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B84772-2455-A871-7723-9FE3A303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2405A-FAD7-8F23-9638-D387541C8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04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C2034-5EB4-B7AF-1653-2759248B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F55AED-4A93-A3BB-BF33-91836C47E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ED315B0-E484-093E-86A3-285A9E5FC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223740A-6499-BC66-070E-F35614E33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B033E94-F878-7DDD-8E6F-4E3876C25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95B512-ACEA-55F8-3429-4687844B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673E64-8774-F1FC-D973-A9C55D9B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7535C9-9604-081A-C95C-4C2D0715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32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07B66-B6E6-CCA3-817E-9EE3A938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DA8B6-9A41-2BC3-ECB6-926FC865A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EB13023-E9E6-1095-8D57-5AA0356F9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EB10BBA-CA6C-C2BF-60D0-6DFC071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96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69C3E9-82F9-E09E-3F02-6F0B8A54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1EC1BA-2298-3342-55C9-17934F1F5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2A36AD-BD92-B771-36A3-D0572FA2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4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A7B0B7-B609-5333-73EE-C884268B0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57276C-14BB-8527-57F6-AEFFA6A4A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E16095-24B1-7E1E-D823-62F2CB487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452882-19B1-4D44-04F8-16E4DCB82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86C37-3411-7551-EAE9-F8626BD4E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DB9A2-E4F4-0778-7DEB-7B77EAD51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D9620-DB91-37F1-1C17-348CA9912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9869215-452B-BC90-0C6D-F499E817B8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17C9BF-267E-8673-C2D4-C66B76D82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1BF83E-B5E5-9085-17CB-E5780BD86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486AFCC-2838-1CD8-4309-FC2C12E6B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AF4CD6-975C-3A9D-0A11-CBF82FA85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52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A8BA2B-9331-91D6-533A-0097BDAF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6A39D5-4C83-1299-AA5B-8462FC482B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17B2A-CEDC-6F29-B9B2-21EA83280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AE267-5785-439A-AA25-907474C68CB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820A96-1CE2-716F-EAC3-F66EA2E4C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DB79C7-FB92-EB69-ACE3-202714471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BE7891-24BC-453B-8CF6-18B5E4EF361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90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14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jpeg"/><Relationship Id="rId7" Type="http://schemas.microsoft.com/office/2007/relationships/hdphoto" Target="../media/hdphoto3.wdp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0FF1CE-317D-05AB-85B8-296C9E652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05377D8-331E-1EE0-ABDA-F6452A2E5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Imagen que contiene roca, piedra, edificio, grande&#10;&#10;El contenido generado por IA puede ser incorrecto.">
            <a:extLst>
              <a:ext uri="{FF2B5EF4-FFF2-40B4-BE49-F238E27FC236}">
                <a16:creationId xmlns:a16="http://schemas.microsoft.com/office/drawing/2014/main" id="{189D9D2E-7B11-BA08-AC44-F17A6BFBDC8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1734" y="799211"/>
            <a:ext cx="3084025" cy="38109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62D0B07-A410-E382-0327-7A506AFFC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4" y="4830402"/>
            <a:ext cx="3084025" cy="1947881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8" name="Imagen 7" descr="Imagen que contiene frente, flor, tabla, parado&#10;&#10;El contenido generado por IA puede ser incorrecto.">
            <a:extLst>
              <a:ext uri="{FF2B5EF4-FFF2-40B4-BE49-F238E27FC236}">
                <a16:creationId xmlns:a16="http://schemas.microsoft.com/office/drawing/2014/main" id="{9247EEC9-DC69-5029-4E8F-43774A4ECF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286" y="799211"/>
            <a:ext cx="4043250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7CBC95A-A651-18DA-539C-A29F280BE7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063" y="799211"/>
            <a:ext cx="4036201" cy="5979074"/>
          </a:xfrm>
          <a:prstGeom prst="rect">
            <a:avLst/>
          </a:prstGeom>
          <a:ln w="38100" cap="sq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6D797C1-4388-5FF7-021A-25C922E6FC4D}"/>
              </a:ext>
            </a:extLst>
          </p:cNvPr>
          <p:cNvSpPr txBox="1"/>
          <p:nvPr/>
        </p:nvSpPr>
        <p:spPr>
          <a:xfrm>
            <a:off x="0" y="15253"/>
            <a:ext cx="1218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400" b="1" i="0" u="none" strike="noStrike" kern="1200" cap="none" spc="0" normalizeH="0" baseline="0" noProof="0" dirty="0">
                <a:ln w="10160">
                  <a:solidFill>
                    <a:srgbClr val="D9193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ကမ္ဘာဦး၏အခြေခံ</a:t>
            </a:r>
            <a:endParaRPr kumimoji="0" lang="en" sz="4400" b="1" i="0" u="none" strike="noStrike" kern="1200" cap="none" spc="0" normalizeH="0" baseline="0" noProof="0" dirty="0">
              <a:ln w="10160">
                <a:solidFill>
                  <a:srgbClr val="D9193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8BCEE88-B1CE-94E9-B7FE-229B2E619E8C}"/>
              </a:ext>
            </a:extLst>
          </p:cNvPr>
          <p:cNvSpPr txBox="1"/>
          <p:nvPr/>
        </p:nvSpPr>
        <p:spPr>
          <a:xfrm>
            <a:off x="7834063" y="6381750"/>
            <a:ext cx="4036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AE6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2 for April 12, 2025</a:t>
            </a:r>
          </a:p>
        </p:txBody>
      </p:sp>
    </p:spTree>
    <p:extLst>
      <p:ext uri="{BB962C8B-B14F-4D97-AF65-F5344CB8AC3E}">
        <p14:creationId xmlns:p14="http://schemas.microsoft.com/office/powerpoint/2010/main" val="49058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92D633-AE67-26CD-1379-4036BECE94FA}"/>
              </a:ext>
            </a:extLst>
          </p:cNvPr>
          <p:cNvSpPr txBox="1"/>
          <p:nvPr/>
        </p:nvSpPr>
        <p:spPr>
          <a:xfrm>
            <a:off x="604683" y="84214"/>
            <a:ext cx="877433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“ဧကန်အမှန်သေလိမ့်မယ်”</a:t>
            </a:r>
            <a:endParaRPr lang="en" sz="3200" b="1" spc="300" dirty="0">
              <a:ln w="12700">
                <a:solidFill>
                  <a:srgbClr val="D91934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9D3BA0-A5D1-3B1B-4676-D761CBAAD282}"/>
              </a:ext>
            </a:extLst>
          </p:cNvPr>
          <p:cNvSpPr txBox="1"/>
          <p:nvPr/>
        </p:nvSpPr>
        <p:spPr>
          <a:xfrm>
            <a:off x="793476" y="586255"/>
            <a:ext cx="8386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A6F0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ို့သော်အကောင်း​အဆိုး​သိကျွမ်း​ရာ​အပင်​၏​အသီး​ကိုမ​စား​ရ​။အကြောင်းမူကားထို​အသီး​ကို​စား​သော​နေ့​တွင် သင်​သည် မုချ​သေ​ရ​မည်​”​ဟု ပညတ်​ထား​တော်မူ​၏​။ 'ကမ္ဘာဦးကျမ်း 2:17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A6F0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D3D5B1-1EAD-B3C5-24DB-BD8B87C3F1CD}"/>
              </a:ext>
            </a:extLst>
          </p:cNvPr>
          <p:cNvSpPr txBox="1"/>
          <p:nvPr/>
        </p:nvSpPr>
        <p:spPr>
          <a:xfrm>
            <a:off x="2998840" y="1355696"/>
            <a:ext cx="6380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သေခြင်းတရားကိုရှေးဦးစွာဖော်ပြထားသော ဘုရားသခင်သည် (</a:t>
            </a:r>
            <a:r>
              <a:rPr lang="en-US" sz="2000" b="1" dirty="0">
                <a:solidFill>
                  <a:prstClr val="black"/>
                </a:solidFill>
              </a:rPr>
              <a:t>G.2:17)</a:t>
            </a:r>
            <a:r>
              <a:rPr lang="my-MM" sz="2000" b="1" dirty="0">
                <a:solidFill>
                  <a:prstClr val="black"/>
                </a:solidFill>
              </a:rPr>
              <a:t>သို့သော်သေခြင်းတရားသည်အပြစ်၏အကျိုးဆက်အဖြစ်သာ တည်ရှိနိုင်သည် (ရောမ ၅:၁၂။)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7BF854E1-F1FB-EA68-22C5-FBE1A3805C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25" y="1382811"/>
            <a:ext cx="2643991" cy="2113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AAA27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1DB01E3-E10F-FABF-7C2D-EEA851444F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100" y="120531"/>
            <a:ext cx="2643991" cy="3315565"/>
          </a:xfrm>
          <a:prstGeom prst="snip2DiagRect">
            <a:avLst>
              <a:gd name="adj1" fmla="val 185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52A12E5-E2FC-7382-1479-47120EFC96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099" y="3578390"/>
            <a:ext cx="2643992" cy="3209512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4278582-4F49-EED0-783C-0CF403B2E15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09" y="3731296"/>
            <a:ext cx="3027110" cy="3027110"/>
          </a:xfrm>
          <a:prstGeom prst="snip2DiagRect">
            <a:avLst>
              <a:gd name="adj1" fmla="val 0"/>
              <a:gd name="adj2" fmla="val 2251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6D81669-60FE-3B76-D995-484E438A7425}"/>
              </a:ext>
            </a:extLst>
          </p:cNvPr>
          <p:cNvSpPr txBox="1"/>
          <p:nvPr/>
        </p:nvSpPr>
        <p:spPr>
          <a:xfrm>
            <a:off x="3484641" y="3767434"/>
            <a:ext cx="57087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ဖြောင့်မတ်သောသူသည် မတရားသောသူတို့၏လက်၌ အသေခံတော်မူသောအခါ (မာကု ၁၅:၁၄) ယေရှုသည် အာဗေလနှင့်မတူဘဲ၊ မိမိသေခြင်းကိုတားဆီးနိုင်သည့်—သိုသော် မိမိကိုယ်ကို သတ်ရန်ခွင့်ပြုခဲ့သည် (ဧ. ၅:၂)။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A21A9D5-50B3-F5A7-2919-B1AA82C68CC6}"/>
              </a:ext>
            </a:extLst>
          </p:cNvPr>
          <p:cNvSpPr txBox="1"/>
          <p:nvPr/>
        </p:nvSpPr>
        <p:spPr>
          <a:xfrm>
            <a:off x="2998576" y="2407677"/>
            <a:ext cx="63706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သေဆုံးခြင်းသည် အသက်ကြီးခြင်းနှင့် ဆက်စပ်နေတတ်သည်။ သို့ရာတွင် လူပျို၏ပထမဆုံးသေခြင်းမှာ အာဗေလ (</a:t>
            </a:r>
            <a:r>
              <a:rPr lang="en-US" sz="2000" b="1" dirty="0">
                <a:solidFill>
                  <a:prstClr val="black"/>
                </a:solidFill>
              </a:rPr>
              <a:t>G. 4:8)</a:t>
            </a:r>
            <a:r>
              <a:rPr lang="my-MM" sz="2000" b="1" dirty="0">
                <a:solidFill>
                  <a:prstClr val="black"/>
                </a:solidFill>
              </a:rPr>
              <a:t>၊ ဖြောင့်မတ်သောသူဖြစ်သော်ငြား၊ မတရားသောသူ၏လက်၌ အသေခံခြင်းဖြစ်သည် (ဟေဗြဲ ၁၁:၄; ၁ယော ၃:၁၂။)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FE7458-C9F1-BB85-E6E9-658BF5FFC0E1}"/>
              </a:ext>
            </a:extLst>
          </p:cNvPr>
          <p:cNvSpPr txBox="1"/>
          <p:nvPr/>
        </p:nvSpPr>
        <p:spPr>
          <a:xfrm>
            <a:off x="3484641" y="5090873"/>
            <a:ext cx="57626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သခင်ယေရှုသည် အာဗေလ မတတ်နိုင်သောအရာကို လုပ်ဆောင်ခဲ့ပြီး သေခြင်းကို အောင်နိုင်သည် (ရော. ၆:၉) နှင့် ဗျာဒိတ် ၁:၁၈ တွင်ဖော်ပြထားသည့်အတိုင်း၊ သူသည် သင်္ချိုင်းဂူများကိုဖွင့်နိုင်သည့် “သေခြင်းသော့များ” ကိုလက်ခံရရှိခဲ့သည်။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14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56ADA9-8FD2-CA95-17E8-1D925A56B4EE}"/>
              </a:ext>
            </a:extLst>
          </p:cNvPr>
          <p:cNvSpPr txBox="1"/>
          <p:nvPr/>
        </p:nvSpPr>
        <p:spPr>
          <a:xfrm>
            <a:off x="2900517" y="115352"/>
            <a:ext cx="92914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3200" b="1" dirty="0">
                <a:solidFill>
                  <a:schemeClr val="bg1"/>
                </a:solidFill>
              </a:rPr>
              <a:t>“မြွေကပိုလိမ္မာတယ်”</a:t>
            </a:r>
            <a:endParaRPr kumimoji="0" lang="en" sz="3200" b="1" i="0" u="none" strike="noStrike" kern="1200" cap="none" spc="0" normalizeH="0" baseline="0" noProof="0" dirty="0">
              <a:ln w="22225">
                <a:solidFill>
                  <a:srgbClr val="E3B84B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309D91-F1E2-0DFF-7C62-109C69D8517F}"/>
              </a:ext>
            </a:extLst>
          </p:cNvPr>
          <p:cNvSpPr txBox="1"/>
          <p:nvPr/>
        </p:nvSpPr>
        <p:spPr>
          <a:xfrm>
            <a:off x="3264853" y="635024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C00000"/>
                </a:solidFill>
                <a:effectLst>
                  <a:glow rad="114300">
                    <a:prstClr val="white"/>
                  </a:glow>
                </a:effectLst>
                <a:latin typeface="Comic Sans MS" panose="030F0702030302020204" pitchFamily="66" charset="0"/>
              </a:rPr>
              <a:t>'မြွေ​သည် ထာဝရအရှင်​ဘုရားသခင် ဖန်ဆင်း​တော်မူ​သော တောရိုင်းတိရစ္ဆာန်​အားလုံး​တို့​ထက် လိမ္မာပါးနပ်​၏​။ 'ကမ္ဘာဦးကျမ်း 3:1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glow rad="114300">
                  <a:prstClr val="white"/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D308DB-C985-E0F6-051A-88DAAE33F93F}"/>
              </a:ext>
            </a:extLst>
          </p:cNvPr>
          <p:cNvSpPr txBox="1"/>
          <p:nvPr/>
        </p:nvSpPr>
        <p:spPr>
          <a:xfrm>
            <a:off x="256167" y="1365020"/>
            <a:ext cx="7087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ဗျာဒိတ်ကျမ်းက နဂါးကိုတင်ပြသည် (ဗျာ. ၁၂:၃-၄)၊ ဤနဂါးသည် စာတန်၏သင်္ကေတဖြစ်သည် (ဗျာ၊ ၁၂:၉။)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22AE9132-6F1E-DF23-5D1F-023B28724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900" y="1492651"/>
            <a:ext cx="4459780" cy="334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860F641-0FC4-4DCE-9E0F-6C0C69585397}"/>
              </a:ext>
            </a:extLst>
          </p:cNvPr>
          <p:cNvSpPr txBox="1"/>
          <p:nvPr/>
        </p:nvSpPr>
        <p:spPr>
          <a:xfrm>
            <a:off x="8288976" y="4931471"/>
            <a:ext cx="38050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သူ၏လှည့်ကွက်များကို ကျွန်ုပ်တို့ မည်သို့ခုခံကာကွယ်နိုင်မည်နည်း။ တစ်နည်းကသူဘယ်လိုလုပ်ခဲ့တာလဲဆိုတာလေ့လာပါ။သူ၏အခြေခံနည်းဗျူဟာများသည်ရာစုနှစ်များအတွင်း မပြောင်းလဲခဲ့ပေ။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4A1162-5F65-40B4-1F54-76C924BE0AA8}"/>
              </a:ext>
            </a:extLst>
          </p:cNvPr>
          <p:cNvSpPr txBox="1"/>
          <p:nvPr/>
        </p:nvSpPr>
        <p:spPr>
          <a:xfrm>
            <a:off x="1836057" y="4312128"/>
            <a:ext cx="38050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ဗျာဒိတ်ကျမ်းတွင်၊ဤအရာသည်သ မိုင်းတစ်လျှောက်လုံးတွင်သူ၏ရည် ရွယ်ချက်ဖြစ်သည်၊ထိုအချိန်၏အဆုံးတွင် သူ၏အထူးပစ်မှတ်ဖြစ်လာမည် (ဗျာ.၁၃:၁၄)၊ဘုရားသခင်ရှေ့တော်၌လူတိုင်းကိုလှည့်ဖြားရန်ပင်ကြိုးစားလိမ့်မည် (ဗျာ. ၂၀း၈)။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 descr="Un dibujo de un hombre con un gato&#10;&#10;El contenido generado por IA puede ser incorrecto.">
            <a:extLst>
              <a:ext uri="{FF2B5EF4-FFF2-40B4-BE49-F238E27FC236}">
                <a16:creationId xmlns:a16="http://schemas.microsoft.com/office/drawing/2014/main" id="{94B03FFD-B2DD-A23D-58AE-70E382A025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43" y="4131583"/>
            <a:ext cx="1705757" cy="2565459"/>
          </a:xfrm>
          <a:prstGeom prst="ellipse">
            <a:avLst/>
          </a:prstGeom>
          <a:ln w="63500" cap="rnd">
            <a:solidFill>
              <a:srgbClr val="DEA0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Imagen 15" descr="Dibujo de un hombre con un caballo&#10;&#10;El contenido generado por IA puede ser incorrecto.">
            <a:extLst>
              <a:ext uri="{FF2B5EF4-FFF2-40B4-BE49-F238E27FC236}">
                <a16:creationId xmlns:a16="http://schemas.microsoft.com/office/drawing/2014/main" id="{003E0D7D-1412-E30B-30BA-30E2AFFF315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08" y="5094513"/>
            <a:ext cx="2437389" cy="1611711"/>
          </a:xfrm>
          <a:prstGeom prst="round2DiagRect">
            <a:avLst>
              <a:gd name="adj1" fmla="val 0"/>
              <a:gd name="adj2" fmla="val 23792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804A2E2-5B6D-BAA2-622D-7DB5AA0379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08" y="3692785"/>
            <a:ext cx="1565456" cy="1238686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Serpiente de color cafe&#10;&#10;El contenido generado por IA puede ser incorrecto.">
            <a:extLst>
              <a:ext uri="{FF2B5EF4-FFF2-40B4-BE49-F238E27FC236}">
                <a16:creationId xmlns:a16="http://schemas.microsoft.com/office/drawing/2014/main" id="{CF0EDBCE-B2C2-62F8-B6D2-1D8B2E04F0C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02"/>
            <a:ext cx="2472057" cy="16101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CB89DA3-68A3-5040-4BBA-0AC4CDC61E79}"/>
              </a:ext>
            </a:extLst>
          </p:cNvPr>
          <p:cNvSpPr txBox="1"/>
          <p:nvPr/>
        </p:nvSpPr>
        <p:spPr>
          <a:xfrm>
            <a:off x="247649" y="3006864"/>
            <a:ext cx="70872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ဧဒင်တွင်ဖော်ပြထားသော ပထမမြွေ (က. ၃:၁) တွင် စာတန် (မြွေ) သည် ကမ္ဘာတစ်ခုလုံး (ဆိုလိုသည်မှာ အာဒံနှင့် ဧဝ) ကို လှည့်စားခဲ့သည်။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E2346FD-A7FC-4F9C-804C-A6A9A5C157E4}"/>
              </a:ext>
            </a:extLst>
          </p:cNvPr>
          <p:cNvSpPr txBox="1"/>
          <p:nvPr/>
        </p:nvSpPr>
        <p:spPr>
          <a:xfrm>
            <a:off x="247647" y="2018243"/>
            <a:ext cx="70872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နဂါး၏သင်္ကေတကိုခွဲခြားသတ်မှတ်ရာတွင်၊စာတန်သည်“ရှေးမြွေ ဟောင်း”ဟူသောသင်္ကေတအသစ်ကိုထည့်သွင်းခဲ့သည်။မည်သည့်မြွေကို ရည်ညွှန်းသနည်း။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25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1D16E7-D52C-1CC6-097E-AF1A76FFD4F3}"/>
              </a:ext>
            </a:extLst>
          </p:cNvPr>
          <p:cNvSpPr txBox="1"/>
          <p:nvPr/>
        </p:nvSpPr>
        <p:spPr>
          <a:xfrm>
            <a:off x="679550" y="2787507"/>
            <a:ext cx="106285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“လူတို့၏ကယ်တင်ရှင်အဖြစ်ခရစ်တော်၏ပထမဆုံးပေါ်ထွန်းခြင်းဆိုင်ရာ ပရောဖက်ပြုချက်အားလုံးတွင် ဧဝံဂေလိတရားသည် ထင်ရှားပါသည်။ လူတို့ကို အပြစ်မှလွှဲသွားစေရန် သို့မဟုတ် ခွင့်လွှတ်ခြင်းအတွက် ကြွလာမည့် ကယ်တင်ရှင်အား ရည်ညွှန်း၍ ရှေးခေတ်ကာလ၏ လုပ်ဆောင်မှုတိုင်းသည် ကြွလာမည့် ကယ်တင်ရှင်အား အကိုးအကားဖြင့် လုပ်ဆောင်ခြင်းဖြစ်သည်။</a:t>
            </a:r>
            <a:endParaRPr kumimoji="0" lang="e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9EAE4D-12F3-BE95-1F27-13A486C3F41D}"/>
              </a:ext>
            </a:extLst>
          </p:cNvPr>
          <p:cNvSpPr txBox="1"/>
          <p:nvPr/>
        </p:nvSpPr>
        <p:spPr>
          <a:xfrm>
            <a:off x="0" y="139433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(Manuscript)  Releases, vol. 10, pg. 156)</a:t>
            </a:r>
          </a:p>
        </p:txBody>
      </p:sp>
    </p:spTree>
    <p:extLst>
      <p:ext uri="{BB962C8B-B14F-4D97-AF65-F5344CB8AC3E}">
        <p14:creationId xmlns:p14="http://schemas.microsoft.com/office/powerpoint/2010/main" val="20132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E4022A-75CA-9E5E-894A-807721C7A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0486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ropa, agua, pasto, mujer&#10;&#10;Descripción generada automáticamente">
            <a:extLst>
              <a:ext uri="{FF2B5EF4-FFF2-40B4-BE49-F238E27FC236}">
                <a16:creationId xmlns:a16="http://schemas.microsoft.com/office/drawing/2014/main" id="{87D42AD7-0FBD-320F-E81A-0F9AECECC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7091917" y="216527"/>
            <a:ext cx="4855534" cy="64740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2F3D9E-A95F-842F-F721-107D412AE032}"/>
              </a:ext>
            </a:extLst>
          </p:cNvPr>
          <p:cNvSpPr txBox="1"/>
          <p:nvPr/>
        </p:nvSpPr>
        <p:spPr>
          <a:xfrm>
            <a:off x="386808" y="216527"/>
            <a:ext cx="622082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'နောက်တစ်နေ့​၌ယော ဟန်​သည်မိမိ​ထံသို့ယေရှု​ကြွလာ​တော်မူ​သည်​ကို​မြ</a:t>
            </a:r>
            <a:r>
              <a:rPr kumimoji="0" lang="my-MM" sz="44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င် ​</a:t>
            </a:r>
            <a:r>
              <a:rPr kumimoji="0" lang="my-MM" sz="4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လျှင်“ကြည့်​လော့။ဤ​လောက​၏​အပြစ်​ကို​ယူဆောင်​သွား​သောဘု</a:t>
            </a:r>
            <a:r>
              <a:rPr kumimoji="0" lang="my-MM" sz="44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ရား သခင</a:t>
            </a:r>
            <a:r>
              <a:rPr kumimoji="0" lang="my-MM" sz="4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်​၏​</a:t>
            </a:r>
            <a:r>
              <a:rPr kumimoji="0" lang="my-MM" sz="44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သိုးသငယ</a:t>
            </a:r>
            <a:r>
              <a:rPr kumimoji="0" lang="my-MM" sz="4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်​တော်​ပေ​တည</a:t>
            </a:r>
            <a:r>
              <a:rPr kumimoji="0" lang="my-MM" sz="44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်း။’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4400" b="1" i="0" u="none" strike="noStrike" kern="1200" cap="none" spc="50" normalizeH="0" baseline="0" noProof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ရ</a:t>
            </a:r>
            <a:r>
              <a:rPr kumimoji="0" lang="my-MM" sz="4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ှင်ယောဟန်ခရစ်ဝင် 1:29</a:t>
            </a:r>
          </a:p>
        </p:txBody>
      </p:sp>
    </p:spTree>
    <p:extLst>
      <p:ext uri="{BB962C8B-B14F-4D97-AF65-F5344CB8AC3E}">
        <p14:creationId xmlns:p14="http://schemas.microsoft.com/office/powerpoint/2010/main" val="4195118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76E69E-5ABF-43AA-7978-A2FAE9233857}"/>
              </a:ext>
            </a:extLst>
          </p:cNvPr>
          <p:cNvSpPr txBox="1"/>
          <p:nvPr/>
        </p:nvSpPr>
        <p:spPr>
          <a:xfrm>
            <a:off x="7325035" y="3635478"/>
            <a:ext cx="4866965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2410E5"/>
                </a:solidFill>
              </a:rPr>
              <a:t>ရှေးဦးစွာဖော်ပြသောအခြေခံမှု။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28609"/>
                </a:solidFill>
              </a:rPr>
              <a:t>ကမ္ဘာဦး ၂၂: ချစ်ခြင်းမေတ္တာနှင့်သိုးသငယ်။ 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srgbClr val="028609"/>
                </a:solidFill>
              </a:rPr>
              <a:t>      </a:t>
            </a:r>
            <a:r>
              <a:rPr lang="my-MM" sz="2000" b="1" dirty="0">
                <a:solidFill>
                  <a:prstClr val="black"/>
                </a:solidFill>
              </a:rPr>
              <a:t>“သင်ချစ်တဲ့သူ” </a:t>
            </a:r>
          </a:p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      "သိုးသငယ် ဘယ်မှာလဲ"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1800"/>
              </a:spcBef>
              <a:defRPr/>
            </a:pPr>
            <a:r>
              <a:rPr lang="my-MM" sz="2000" b="1" dirty="0">
                <a:solidFill>
                  <a:srgbClr val="AF0404"/>
                </a:solidFill>
              </a:rPr>
              <a:t>ကမ္ဘာဦးကျမ်း ၂-၃: သေခြင်းနှင့်မြွေ။</a:t>
            </a:r>
          </a:p>
          <a:p>
            <a:pPr lvl="0">
              <a:spcBef>
                <a:spcPts val="18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      “ဧကန်အမှန်သေလိမ့်မယ်” </a:t>
            </a:r>
          </a:p>
          <a:p>
            <a:pPr lvl="0">
              <a:spcBef>
                <a:spcPts val="1800"/>
              </a:spcBef>
              <a:defRPr/>
            </a:pPr>
            <a:r>
              <a:rPr kumimoji="0" lang="my-MM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sz="2000" b="1" dirty="0">
                <a:solidFill>
                  <a:prstClr val="black"/>
                </a:solidFill>
              </a:rPr>
              <a:t>“မြွေကပိုလိမ္မာတယ်”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F35FB9-A701-9A51-0D47-985E289FE41A}"/>
              </a:ext>
            </a:extLst>
          </p:cNvPr>
          <p:cNvSpPr txBox="1"/>
          <p:nvPr/>
        </p:nvSpPr>
        <p:spPr>
          <a:xfrm>
            <a:off x="257175" y="112306"/>
            <a:ext cx="716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သမ္မာကျမ်းစာကို စာအုပ်ပေါင်း ၆၆ အုပ်ဖြင့် ဖွဲ့စည်းထားပြီး နှစ်ပေါင်း ၁,၅၀၀ ကာလအတွင်း လူ ၄၀ ကျော်က ရေးသားခဲ့သည်။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C1B33E33-8491-5FF6-6527-8E9C3CE27D71}"/>
              </a:ext>
            </a:extLst>
          </p:cNvPr>
          <p:cNvGrpSpPr/>
          <p:nvPr/>
        </p:nvGrpSpPr>
        <p:grpSpPr>
          <a:xfrm>
            <a:off x="7471792" y="190963"/>
            <a:ext cx="4478600" cy="3016211"/>
            <a:chOff x="7471792" y="190963"/>
            <a:chExt cx="4478600" cy="3016211"/>
          </a:xfrm>
        </p:grpSpPr>
        <p:pic>
          <p:nvPicPr>
            <p:cNvPr id="13" name="Imagen 12" descr="Imagen que contiene tabla, interior, hecho de madera, pequeño&#10;&#10;El contenido generado por IA puede ser incorrecto.">
              <a:extLst>
                <a:ext uri="{FF2B5EF4-FFF2-40B4-BE49-F238E27FC236}">
                  <a16:creationId xmlns:a16="http://schemas.microsoft.com/office/drawing/2014/main" id="{8E371E5F-3790-44C8-BC7C-177B0CFB82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71792" y="190964"/>
              <a:ext cx="2409627" cy="301621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Imagen 14" descr="Hombre sentado en una mesa&#10;&#10;El contenido generado por IA puede ser incorrecto.">
              <a:extLst>
                <a:ext uri="{FF2B5EF4-FFF2-40B4-BE49-F238E27FC236}">
                  <a16:creationId xmlns:a16="http://schemas.microsoft.com/office/drawing/2014/main" id="{69DCE651-6166-3F0B-8B5B-1A1BD8B9CD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30582" y="190963"/>
              <a:ext cx="2019810" cy="3016211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Imagen 18" descr="Logotipo&#10;&#10;El contenido generado por IA puede ser incorrecto.">
            <a:extLst>
              <a:ext uri="{FF2B5EF4-FFF2-40B4-BE49-F238E27FC236}">
                <a16:creationId xmlns:a16="http://schemas.microsoft.com/office/drawing/2014/main" id="{7B8A2321-76B8-F5B4-2BDC-D0BC9EDD63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6400480"/>
            <a:ext cx="300898" cy="304540"/>
          </a:xfrm>
          <a:prstGeom prst="rect">
            <a:avLst/>
          </a:prstGeom>
        </p:spPr>
      </p:pic>
      <p:pic>
        <p:nvPicPr>
          <p:cNvPr id="20" name="Imagen 19" descr="Logotipo&#10;&#10;El contenido generado por IA puede ser incorrecto.">
            <a:extLst>
              <a:ext uri="{FF2B5EF4-FFF2-40B4-BE49-F238E27FC236}">
                <a16:creationId xmlns:a16="http://schemas.microsoft.com/office/drawing/2014/main" id="{DE267467-2D7F-210F-2769-B8897043CA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5889844"/>
            <a:ext cx="300898" cy="304540"/>
          </a:xfrm>
          <a:prstGeom prst="rect">
            <a:avLst/>
          </a:prstGeom>
        </p:spPr>
      </p:pic>
      <p:pic>
        <p:nvPicPr>
          <p:cNvPr id="21" name="Imagen 20" descr="Logotipo&#10;&#10;El contenido generado por IA puede ser incorrecto.">
            <a:extLst>
              <a:ext uri="{FF2B5EF4-FFF2-40B4-BE49-F238E27FC236}">
                <a16:creationId xmlns:a16="http://schemas.microsoft.com/office/drawing/2014/main" id="{DEFAE27F-9800-3135-0D06-27A59256C81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4815835"/>
            <a:ext cx="300898" cy="304540"/>
          </a:xfrm>
          <a:prstGeom prst="rect">
            <a:avLst/>
          </a:prstGeom>
        </p:spPr>
      </p:pic>
      <p:pic>
        <p:nvPicPr>
          <p:cNvPr id="23" name="Imagen 22" descr="Logotipo&#10;&#10;El contenido generado por IA puede ser incorrecto.">
            <a:extLst>
              <a:ext uri="{FF2B5EF4-FFF2-40B4-BE49-F238E27FC236}">
                <a16:creationId xmlns:a16="http://schemas.microsoft.com/office/drawing/2014/main" id="{02A0F666-2C20-C90B-1292-787254B2E12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588" y="4407869"/>
            <a:ext cx="300898" cy="304540"/>
          </a:xfrm>
          <a:prstGeom prst="rect">
            <a:avLst/>
          </a:prstGeom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9540F5E8-A64D-B02C-C96B-85AAA06182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3625645"/>
            <a:ext cx="408373" cy="349045"/>
          </a:xfrm>
          <a:prstGeom prst="rect">
            <a:avLst/>
          </a:prstGeom>
        </p:spPr>
      </p:pic>
      <p:pic>
        <p:nvPicPr>
          <p:cNvPr id="26" name="Imagen 25" descr="Icono, Flecha&#10;&#10;El contenido generado por IA puede ser incorrecto.">
            <a:extLst>
              <a:ext uri="{FF2B5EF4-FFF2-40B4-BE49-F238E27FC236}">
                <a16:creationId xmlns:a16="http://schemas.microsoft.com/office/drawing/2014/main" id="{86BF2CBB-40C0-F90F-5071-D23219C437E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5260238"/>
            <a:ext cx="408373" cy="349045"/>
          </a:xfrm>
          <a:prstGeom prst="rect">
            <a:avLst/>
          </a:prstGeom>
        </p:spPr>
      </p:pic>
      <p:pic>
        <p:nvPicPr>
          <p:cNvPr id="29" name="Imagen 28" descr="Forma, Flecha&#10;&#10;El contenido generado por IA puede ser incorrecto.">
            <a:extLst>
              <a:ext uri="{FF2B5EF4-FFF2-40B4-BE49-F238E27FC236}">
                <a16:creationId xmlns:a16="http://schemas.microsoft.com/office/drawing/2014/main" id="{7AB418C9-8342-AD64-DD7E-5DD62362BC2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6662" y="3941936"/>
            <a:ext cx="408373" cy="3490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71830DF-014C-C4C8-E831-C8487C6CF44D}"/>
              </a:ext>
            </a:extLst>
          </p:cNvPr>
          <p:cNvSpPr txBox="1"/>
          <p:nvPr/>
        </p:nvSpPr>
        <p:spPr>
          <a:xfrm>
            <a:off x="164593" y="2535438"/>
            <a:ext cx="71604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သမ္မာကျမ်းစာတစ်အုပ်လုံးကိုလေ့လာခြင်းဖြင့်သင်္ကေတသို့မဟုတ်</a:t>
            </a:r>
            <a:r>
              <a:rPr lang="my-MM" b="1" dirty="0"/>
              <a:t>ဝါကျတစ်ခုအတွင်းရှိကြိုးကြောင်းဆီလျော်မှု</a:t>
            </a:r>
            <a:r>
              <a:rPr lang="my-MM" sz="2000" b="1" dirty="0">
                <a:solidFill>
                  <a:prstClr val="black"/>
                </a:solidFill>
              </a:rPr>
              <a:t>အဓိပ္ပာယ်ကိုရှာဖွေတွေ့ရန်ကူညီပေးမည့်အဓိပ္ပာယ်ပြန်ဆိုခြင်းနိယာမတစ်ခုကိုကျွန်ုပ်တို့လေ့လာပါမည်။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3237995-AF18-8FB4-3B4D-4201A6CC7112}"/>
              </a:ext>
            </a:extLst>
          </p:cNvPr>
          <p:cNvSpPr txBox="1"/>
          <p:nvPr/>
        </p:nvSpPr>
        <p:spPr>
          <a:xfrm>
            <a:off x="257175" y="899306"/>
            <a:ext cx="716545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မျိုးမျိုးသောစာရေးဆရာများကြားတွင်ကွဲလွဲမှုများနှင့်ကွဲလွဲမှုများရှိလာမည်ဟုကျွန်ုပ်တို့မျှော်လင့်နိုင်သည်။သို့သော် လေ့လာသောအခါတွင် ကျွန်ုပ်တို့ သတိပြုမိသည်မှာ ညီညွတ်ခြင်းပင်ဖြစ်သည်။ ထို့အပြင်၊ သမ္မာကျမ်းစာ၏ အခြားအပိုင်းများကို မတိုင်ပင်ဘဲ နားလည်နိုင်သော အပိုင်းများလည်း ရှိပါသည်။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D7919F45-3C04-07AA-B237-841E15D32E6C}"/>
              </a:ext>
            </a:extLst>
          </p:cNvPr>
          <p:cNvGrpSpPr/>
          <p:nvPr/>
        </p:nvGrpSpPr>
        <p:grpSpPr>
          <a:xfrm>
            <a:off x="149745" y="3615813"/>
            <a:ext cx="6058342" cy="3016210"/>
            <a:chOff x="149745" y="3615813"/>
            <a:chExt cx="6058342" cy="3016210"/>
          </a:xfrm>
        </p:grpSpPr>
        <p:pic>
          <p:nvPicPr>
            <p:cNvPr id="7" name="Imagen 6" descr="Imagen que contiene exterior, pila, frente, comida&#10;&#10;El contenido generado por IA puede ser incorrecto.">
              <a:extLst>
                <a:ext uri="{FF2B5EF4-FFF2-40B4-BE49-F238E27FC236}">
                  <a16:creationId xmlns:a16="http://schemas.microsoft.com/office/drawing/2014/main" id="{E08ED2C1-48B3-83A9-DE8B-E64647A16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9745" y="3615813"/>
              <a:ext cx="2084440" cy="3016210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Imagen 10" descr="Dibujo de una persona&#10;&#10;El contenido generado por IA puede ser incorrecto.">
              <a:extLst>
                <a:ext uri="{FF2B5EF4-FFF2-40B4-BE49-F238E27FC236}">
                  <a16:creationId xmlns:a16="http://schemas.microsoft.com/office/drawing/2014/main" id="{CE52DFE7-D7ED-0406-4D19-BDF6FD2CA0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81084" y="3615813"/>
              <a:ext cx="3927003" cy="3016209"/>
            </a:xfrm>
            <a:prstGeom prst="rect">
              <a:avLst/>
            </a:prstGeom>
            <a:ln w="38100" cap="sq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7306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8FCE33-C62C-C230-62F3-3B125DE7D606}"/>
              </a:ext>
            </a:extLst>
          </p:cNvPr>
          <p:cNvSpPr txBox="1"/>
          <p:nvPr/>
        </p:nvSpPr>
        <p:spPr>
          <a:xfrm>
            <a:off x="0" y="115025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rgbClr val="2410E5"/>
                </a:solidFill>
              </a:rPr>
              <a:t>ရှေးဦးစွာဖော်ပြသောအခြေခံမှု။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3E95E1-F4FD-21D4-1EF9-6B8ED4E442CE}"/>
              </a:ext>
            </a:extLst>
          </p:cNvPr>
          <p:cNvSpPr txBox="1"/>
          <p:nvPr/>
        </p:nvSpPr>
        <p:spPr>
          <a:xfrm>
            <a:off x="126380" y="643622"/>
            <a:ext cx="117417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F4F9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'ယေရှု​ခရစ်တော်​သည် မနေ့၊ ယနေ့​နှင့် နောင်​ကာလ​အစဉ်အဆက် ပြောင်းလဲ​ခြင်း​မ​ရှိ။ 'ဟေဗြဲဩဝါဒစာ 13:8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F4F9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68806E-F048-38CA-21D8-C2D1E872A2BB}"/>
              </a:ext>
            </a:extLst>
          </p:cNvPr>
          <p:cNvSpPr txBox="1"/>
          <p:nvPr/>
        </p:nvSpPr>
        <p:spPr>
          <a:xfrm>
            <a:off x="126380" y="1041529"/>
            <a:ext cx="65030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သင်ယူမှုတိုင်းသည်ပထမသင်ခန်းစာဖြင့်စတင်သည်။ ၎င်းသည် အကြောင်းအရာကိစ္စရပ်ကိုအခြေခံမည့်အခြေခံမူများကိုယေဘုယျအားဖြင့် ဖော်ပြသည်။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Texto&#10;&#10;El contenido generado por IA puede ser incorrecto.">
            <a:extLst>
              <a:ext uri="{FF2B5EF4-FFF2-40B4-BE49-F238E27FC236}">
                <a16:creationId xmlns:a16="http://schemas.microsoft.com/office/drawing/2014/main" id="{DF98D128-5EA9-4D10-5F36-5221E0A4CE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20" y="1130942"/>
            <a:ext cx="4965905" cy="3724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3DED0F3-2E4A-4D39-9CDB-8C3258369797}"/>
              </a:ext>
            </a:extLst>
          </p:cNvPr>
          <p:cNvSpPr txBox="1"/>
          <p:nvPr/>
        </p:nvSpPr>
        <p:spPr>
          <a:xfrm>
            <a:off x="323849" y="5615672"/>
            <a:ext cx="63427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ကမ္ဘာဦးကျမ်းတွင်ပထမဆုံးဖော်ပြခဲ့သောအဓိကစကားလုံးများ- ချစ်ခြင်းမေတ္တာ၊ သိုးသငယ်၊ သေခြင်း နှင့် မြွေဆိပ်တို့ကို ကျွန်ုပ်တို့အတွက် ပိုမိုကောင်းမွန်စွာ နားလည်နိုင်သည် 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2A43E3-1A2A-980B-3F0C-44C6D8537A59}"/>
              </a:ext>
            </a:extLst>
          </p:cNvPr>
          <p:cNvSpPr txBox="1"/>
          <p:nvPr/>
        </p:nvSpPr>
        <p:spPr>
          <a:xfrm>
            <a:off x="323850" y="3577997"/>
            <a:ext cx="63427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ဘုရားသခင်မပြောင်းလဲ (မာလ. ၃:၆က; ဟေဗြဲ ၁၃:၈။) သူ၏နှုတ်ကပတ်တော်သည်ပြောင်းလဲခြင်းမရှိ(ဟေရှာ.၄၀:၈။)ထို့ကြောင့်သမ္မာကျမ်းစာတွင်ဆန့်ကျင်ဘက်များမရှိပါ။ ကယ်တင်ခြင်းအစီအစဥ်ကို အပြည့်အ၀နားလည်သည်အထိ၊ သို့မဟုတ် အနည်းဆုံး၊ ယခု ကျွန်ုပ်တို့လိုအပ်နေသည့် နားလည်မှုဆီသို့ ဖြည်းဖြည်းချင်းရှင်းပြသည် (၂ ပေ ၁း၁၉။)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936E28D-BCD1-963A-2035-94147AD38F3B}"/>
              </a:ext>
            </a:extLst>
          </p:cNvPr>
          <p:cNvSpPr txBox="1"/>
          <p:nvPr/>
        </p:nvSpPr>
        <p:spPr>
          <a:xfrm>
            <a:off x="216306" y="2155875"/>
            <a:ext cx="64118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သမ္မာကျမ်းစာတွင်၊ဤ“ပထမသင်ခန်းစာ”ကိုကမ္ဘာဦးကျမ်းတွင် တွေ့ရှိရသည်။အဲဒီမှာ၊သမ္မာကျမ်းစာရဲ့ကျန်တဲ့အပိုင်းတစ် လျှောက်လုံးမှာကယ်တင်ခြင်းအစီအစဉ်ကိုနားလည်အောင် ကူညီပေးတဲ့အဓိကစကားလုံးတွေအများကြီးပေါ်လာတယ်။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A73B1498-A25C-89BA-5A35-753091101103}"/>
              </a:ext>
            </a:extLst>
          </p:cNvPr>
          <p:cNvGrpSpPr/>
          <p:nvPr/>
        </p:nvGrpSpPr>
        <p:grpSpPr>
          <a:xfrm>
            <a:off x="6774130" y="5024285"/>
            <a:ext cx="5239970" cy="1661651"/>
            <a:chOff x="6745555" y="5024285"/>
            <a:chExt cx="5239970" cy="16616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96FD987-2FFB-4039-8A15-50672BCB1E7B}"/>
                </a:ext>
              </a:extLst>
            </p:cNvPr>
            <p:cNvSpPr/>
            <p:nvPr/>
          </p:nvSpPr>
          <p:spPr>
            <a:xfrm>
              <a:off x="6745555" y="5024285"/>
              <a:ext cx="5239970" cy="1661651"/>
            </a:xfrm>
            <a:prstGeom prst="rect">
              <a:avLst/>
            </a:prstGeom>
            <a:gradFill>
              <a:gsLst>
                <a:gs pos="0">
                  <a:schemeClr val="accent4"/>
                </a:gs>
                <a:gs pos="4000">
                  <a:schemeClr val="accent4">
                    <a:lumMod val="60000"/>
                    <a:lumOff val="40000"/>
                  </a:schemeClr>
                </a:gs>
                <a:gs pos="87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 w="38100">
              <a:solidFill>
                <a:srgbClr val="3FBB0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8" name="Imagen 7" descr="Forma&#10;&#10;El contenido generado por IA puede ser incorrecto.">
              <a:extLst>
                <a:ext uri="{FF2B5EF4-FFF2-40B4-BE49-F238E27FC236}">
                  <a16:creationId xmlns:a16="http://schemas.microsoft.com/office/drawing/2014/main" id="{F58A4CE5-6502-342D-6289-301BA70D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3540" y="5290773"/>
              <a:ext cx="1248280" cy="1081415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Imagen 9" descr="Una serpiente con la boca abierta&#10;&#10;El contenido generado por IA puede ser incorrecto.">
              <a:extLst>
                <a:ext uri="{FF2B5EF4-FFF2-40B4-BE49-F238E27FC236}">
                  <a16:creationId xmlns:a16="http://schemas.microsoft.com/office/drawing/2014/main" id="{47621194-548B-2638-8B48-A6A2D0C4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649160" y="5290773"/>
              <a:ext cx="1218990" cy="124337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Imagen 11" descr="Imagen que contiene viejo, edificio, maleta, frente&#10;&#10;El contenido generado por IA puede ser incorrecto.">
              <a:extLst>
                <a:ext uri="{FF2B5EF4-FFF2-40B4-BE49-F238E27FC236}">
                  <a16:creationId xmlns:a16="http://schemas.microsoft.com/office/drawing/2014/main" id="{701D7F77-FC85-956E-F925-ECAEEDCA0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3018" y="5152310"/>
              <a:ext cx="936382" cy="1381833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Imagen 15" descr="Una imagen de una vaca&#10;&#10;El contenido generado por IA puede ser incorrecto.">
              <a:extLst>
                <a:ext uri="{FF2B5EF4-FFF2-40B4-BE49-F238E27FC236}">
                  <a16:creationId xmlns:a16="http://schemas.microsoft.com/office/drawing/2014/main" id="{B3576F4F-40A6-75C6-1FAA-444428C36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78761" y="5152310"/>
              <a:ext cx="1126713" cy="138222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664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7F813-4E93-99FF-B44D-74792C585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15BF8D8C-5DA1-24A8-673B-3BB5D9274C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3954997"/>
            <a:ext cx="6611816" cy="290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Una imagen de una vaca&#10;&#10;El contenido generado por IA puede ser incorrecto.">
            <a:extLst>
              <a:ext uri="{FF2B5EF4-FFF2-40B4-BE49-F238E27FC236}">
                <a16:creationId xmlns:a16="http://schemas.microsoft.com/office/drawing/2014/main" id="{195FC59D-3397-16AD-07AD-C115F676BC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339" y="4418999"/>
            <a:ext cx="1900219" cy="233114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015F056-0AD3-F6B4-7C80-44D4B3F516C2}"/>
              </a:ext>
            </a:extLst>
          </p:cNvPr>
          <p:cNvSpPr txBox="1">
            <a:spLocks/>
          </p:cNvSpPr>
          <p:nvPr/>
        </p:nvSpPr>
        <p:spPr>
          <a:xfrm>
            <a:off x="596065" y="504439"/>
            <a:ext cx="6242198" cy="21236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4800" b="1" dirty="0">
                <a:solidFill>
                  <a:schemeClr val="bg1"/>
                </a:solidFill>
              </a:rPr>
              <a:t>ကမ္ဘာဦး ၂၂: </a:t>
            </a:r>
            <a:r>
              <a:rPr lang="my-MM" sz="4000" b="1" dirty="0">
                <a:solidFill>
                  <a:schemeClr val="bg1"/>
                </a:solidFill>
              </a:rPr>
              <a:t>ချစ်ခြင်းမေတ္တာနှင့်သိုးသငယ်။ </a:t>
            </a:r>
          </a:p>
        </p:txBody>
      </p:sp>
    </p:spTree>
    <p:extLst>
      <p:ext uri="{BB962C8B-B14F-4D97-AF65-F5344CB8AC3E}">
        <p14:creationId xmlns:p14="http://schemas.microsoft.com/office/powerpoint/2010/main" val="19247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FF96935-732B-9691-C9D2-F8350D1C926A}"/>
              </a:ext>
            </a:extLst>
          </p:cNvPr>
          <p:cNvSpPr txBox="1"/>
          <p:nvPr/>
        </p:nvSpPr>
        <p:spPr>
          <a:xfrm>
            <a:off x="0" y="133350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h="25400" prst="softRound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“သင်ချစ်တဲ့သူ”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505A7A-FA2A-07AF-9859-613D3BEF22F0}"/>
              </a:ext>
            </a:extLst>
          </p:cNvPr>
          <p:cNvSpPr txBox="1"/>
          <p:nvPr/>
        </p:nvSpPr>
        <p:spPr>
          <a:xfrm>
            <a:off x="-85826" y="648283"/>
            <a:ext cx="12227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b="1" dirty="0">
                <a:solidFill>
                  <a:srgbClr val="D91934">
                    <a:lumMod val="40000"/>
                    <a:lumOff val="60000"/>
                  </a:srgbClr>
                </a:solidFill>
                <a:effectLst>
                  <a:glow rad="101600">
                    <a:srgbClr val="013F47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'ကိုယ်တော်​က​လည်း “​သင်​၏​သား​၊ သင်​ချစ်​သော သင်​၏​တစ်ဦးတည်း​သော​သား ဣဇက်​ကို​ခေါ်​၍ မောရိ​ပြည်​သို့​သွား​လော့​။ ထို​အရပ်​၌ သင့်​အား​ငါ​ပြ​မည့်​တောင်​တစ်​လုံး​ပေါ်တွင် သူ့​ကို​မီးရှို့ရာယဇ်​အဖြစ် ပူဇော်​လော့​”​ဟု မိန့်​တော်မူ​၏​။ 'ကမ္ဘာဦးကျမ်း 22:2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25B888-B480-3C1A-64C7-024556868914}"/>
              </a:ext>
            </a:extLst>
          </p:cNvPr>
          <p:cNvSpPr txBox="1"/>
          <p:nvPr/>
        </p:nvSpPr>
        <p:spPr>
          <a:xfrm>
            <a:off x="257174" y="1391999"/>
            <a:ext cx="7314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အချစ်!အချစ်ကိုငါတို့ဘယ်လိုသတ်မှတ်ကြမလဲ။ကျွန်ုပ်တို့၏အယူအဆ သည်အပြစ်ကြောင့်ကွဲလွဲနေပါသည်။သို့ဆိုလျှင်သန့်ရှင်းသန့်ရှင်းသော ဘုရားသခင်၏မေတ္တာတော်ကို ကျွန်ုပ်တို့ မည်သို့နားလည်နိုင်မည်နည်း။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7114875-1922-77A4-453D-348249CDBC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4555" y="1404093"/>
            <a:ext cx="4363221" cy="5423893"/>
          </a:xfrm>
          <a:prstGeom prst="roundRect">
            <a:avLst>
              <a:gd name="adj" fmla="val 69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E97690F-BD5D-A6E0-0BC3-8E8F63C2982E}"/>
              </a:ext>
            </a:extLst>
          </p:cNvPr>
          <p:cNvSpPr txBox="1"/>
          <p:nvPr/>
        </p:nvSpPr>
        <p:spPr>
          <a:xfrm>
            <a:off x="1778875" y="3939641"/>
            <a:ext cx="57927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အပိုဒ်ငယ် ခရစ်ဝင်ကျမ်းများတွင် ကျွန်ုပ်တို့တွေ့ရသော ချစ်ခြင်းမေတ္တာ၏ပထမဖော်ပြချက်နှင့် နှိုင်းယှဉ်ကြည့်ပါ– “ဤသူ[ယေရှု]သည်ငါ၏ချစ်လှစွာသောသားတော်ဖြစ်တော်မူ၏။” (မဿဲ ၃:၁၇၊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Imagen 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563D6C2E-8EB8-FAA1-F437-4B25CDA1F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224" y="4018687"/>
            <a:ext cx="1521701" cy="270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0788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DCB466B-1B9C-464F-E97B-300DC4375132}"/>
              </a:ext>
            </a:extLst>
          </p:cNvPr>
          <p:cNvSpPr txBox="1"/>
          <p:nvPr/>
        </p:nvSpPr>
        <p:spPr>
          <a:xfrm>
            <a:off x="257174" y="2401824"/>
            <a:ext cx="74800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ချစ်ခြင်းမေတ္တာကိုသမ္မာကျမ်းစာတွင်ပထမဆုံးဖော်ပြခြင်းသည်ဖခင်နှင့်သူ၏သားကြားဆက်ဆံရေးကို ရည်ညွှန်းသည်- အာဗြဟံနှင့် ဣဇာက် (က. ၂၂:၂။)ပထမတစ်ချက်တွင်၊စကားစပ်ပုံသည်တုန်လှုပ်ဖွယ်ဖြစ်ပုံရသည်- အာဗြဟံသည်သူ၏ချစ်လှစွာသောသားကိုယဇ်ပူဇော်ရမည်ဟုယူဆခဲ့သည်။ (စိတ်မပူပါနဲ့၊ သူအဲဒါကို အဆုံးမသတ်ဘူး။)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F5245F-1594-441F-42FA-B317FD33E2AD}"/>
              </a:ext>
            </a:extLst>
          </p:cNvPr>
          <p:cNvSpPr txBox="1"/>
          <p:nvPr/>
        </p:nvSpPr>
        <p:spPr>
          <a:xfrm>
            <a:off x="1778876" y="5192495"/>
            <a:ext cx="57927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ယောဟန်၏ဧဝံဂေလိတရားတွင် ပထမဆုံးဖော်ပြချက်ကို လက်လွတ်မခံပါနှင့်(ယော.၃:၁၆။)အာဗြဟံ၏သားတော်အားယဇ်ပူဇော်ခြင်းသည်ကျွန်ုပ်တို့ထာဝရအသက်ရှင်နိုင်စေရန်အတွက်ဘုရားသခင်ကျွန်ုပ်တို့အားမည်ကဲ့သို့ချစ်ကြောင်းဖော်ပ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6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1F0BDD-D183-927C-412A-DB70B3EB7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xterior, hombre, parado, café&#10;&#10;El contenido generado por IA puede ser incorrecto.">
            <a:extLst>
              <a:ext uri="{FF2B5EF4-FFF2-40B4-BE49-F238E27FC236}">
                <a16:creationId xmlns:a16="http://schemas.microsoft.com/office/drawing/2014/main" id="{6C74D9C8-8D89-1E23-DA93-373B9F153F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28" y="2578801"/>
            <a:ext cx="2669202" cy="34116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249B76D-A2F7-D42E-7557-F1FDAC2E919C}"/>
              </a:ext>
            </a:extLst>
          </p:cNvPr>
          <p:cNvSpPr txBox="1"/>
          <p:nvPr/>
        </p:nvSpPr>
        <p:spPr>
          <a:xfrm>
            <a:off x="0" y="72148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"သိုးသငယ် ဘယ်မှာလဲ"</a:t>
            </a:r>
            <a:endParaRPr lang="en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7D694B-72C8-8FC6-EDA5-50F97F11E671}"/>
              </a:ext>
            </a:extLst>
          </p:cNvPr>
          <p:cNvSpPr txBox="1"/>
          <p:nvPr/>
        </p:nvSpPr>
        <p:spPr>
          <a:xfrm>
            <a:off x="184766" y="576500"/>
            <a:ext cx="116833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my-MM" b="1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'ထိုအခါဣဇက်​က “​အဖေ​”​ဟုမိမိ​ဖခင်​အာဗြဟံ​ကို​ခေါ်​လျှင်အာဗြဟံ​က “​ပြော​ပါ ငါ့​သား​”​ဟုပြန်ပြော​လေ​၏​။ဣဇက်​က​လည်း “​ကြည့်​ပါ​။မီး​ရှိ​၏​။ထင်း​လည်း​ရှိ​၏​။မီးရှို့ရာယဇ်​အတွက်သိုးသငယ်​ကားအဘယ်မှာ​ရှိ​သနည်း​”​ဟုမေး​လေ​၏​။'ကမ္ဘာဦးကျမ်း 22:7</a:t>
            </a:r>
          </a:p>
          <a:p>
            <a:pPr lvl="0">
              <a:defRPr/>
            </a:pP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68D7C1-56F4-FEDE-69DD-EFEFA64DCC74}"/>
              </a:ext>
            </a:extLst>
          </p:cNvPr>
          <p:cNvSpPr txBox="1"/>
          <p:nvPr/>
        </p:nvSpPr>
        <p:spPr>
          <a:xfrm>
            <a:off x="323850" y="1357850"/>
            <a:ext cx="6548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2000" b="1" dirty="0">
                <a:solidFill>
                  <a:prstClr val="black"/>
                </a:solidFill>
              </a:rPr>
              <a:t>LAMB</a:t>
            </a:r>
            <a:r>
              <a:rPr lang="my-MM" sz="2000" b="1" dirty="0">
                <a:solidFill>
                  <a:prstClr val="black"/>
                </a:solidFill>
              </a:rPr>
              <a:t>ဟူသောစကားလုံး၏ပထမဆုံးဖော်ပြမှုသည်အမှတ်တမဲ့မဟုတ်ပါ(က. ၂၂:၇)၊ဗျာဒိတ်ကျမ်းတွင်သိုးသငယ်၏ထပ်ခါတလဲလဲ ဖော်ပြခြင်းကိုနားလည်ရန်အခြေခံဖြစ်သည် (ဗျာ ၅:၆။)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6A4F62F-4034-CC19-0B18-A581CDC0B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928158"/>
              </p:ext>
            </p:extLst>
          </p:nvPr>
        </p:nvGraphicFramePr>
        <p:xfrm>
          <a:off x="6980286" y="1378705"/>
          <a:ext cx="5098386" cy="3655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09C0CD4-8C31-601A-49BA-E4E7AD002FC2}"/>
              </a:ext>
            </a:extLst>
          </p:cNvPr>
          <p:cNvSpPr txBox="1"/>
          <p:nvPr/>
        </p:nvSpPr>
        <p:spPr>
          <a:xfrm>
            <a:off x="7328459" y="5055073"/>
            <a:ext cx="48383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ဗျာဒိတ်ကျမ်းကသိုးသငယ်၏အထောက်အထားကိုမရှင်းပြသည်မှာအံ့သြစရာမဟုတ်ပါ။သိုး သငယ်သည်ကျွန်ုပ်၏အပြစ်များအတွက်ယဇ်ပူဇော်ခံရပြီးခမည်းတော်ထံအမြဲဆုတောင်းပေးသော ယေရှုဖြစ်သည် (ဟေဗြဲ ၇း၂၅)။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706076-291F-D2DE-CA42-4BD96E7F0CAF}"/>
              </a:ext>
            </a:extLst>
          </p:cNvPr>
          <p:cNvSpPr txBox="1"/>
          <p:nvPr/>
        </p:nvSpPr>
        <p:spPr>
          <a:xfrm>
            <a:off x="2639705" y="2397537"/>
            <a:ext cx="43317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ဘုရားသခင်ပေးထားသောသိုးသည် အမှန်တကယ်တွင်</a:t>
            </a:r>
            <a:r>
              <a:rPr lang="my-MM" b="1" dirty="0"/>
              <a:t>သိုးထီး</a:t>
            </a:r>
            <a:r>
              <a:rPr lang="my-MM" sz="2000" b="1" dirty="0">
                <a:solidFill>
                  <a:prstClr val="black"/>
                </a:solidFill>
              </a:rPr>
              <a:t>တစ်ကောင်ဖြစ်ကြောင်း သတိပြုပါ (က. ၂၂:၈၊ ၁၃။) ပသခါပွဲ၌ သိုးသငယ်သည် သိုးသငယ် သို့မဟုတ် ဆိတ်သငယ်ဖြစ်နိုင်သော်လည်း ပသခါတွင် သိုးထီးတစ်ကောင် (ထွ. သမ္မာကျမ်းစာသည် သိုးသငယ်၏ ပုံဆောင်အဓိပ္ပာယ်ကို တဖြည်းဖြည်း ချဲ့ထွင်ထားသည်။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" name="Imagen 9" descr="Imagen que contiene tabla, vestido, sostener, parado&#10;&#10;El contenido generado por IA puede ser incorrecto.">
            <a:extLst>
              <a:ext uri="{FF2B5EF4-FFF2-40B4-BE49-F238E27FC236}">
                <a16:creationId xmlns:a16="http://schemas.microsoft.com/office/drawing/2014/main" id="{9BE97BA7-1C52-9E77-71EB-18D93A3687E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8" t="21003" r="-358" b="22223"/>
          <a:stretch/>
        </p:blipFill>
        <p:spPr>
          <a:xfrm>
            <a:off x="2747988" y="5283884"/>
            <a:ext cx="4331726" cy="1383356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97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D4723044-D2D1-4550-9D95-EB958915C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5D1DBA96-9D6C-41A3-ABD5-CCCFB15575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D6702C92-E533-4B94-A0A1-A31E82A86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B07F4BF-F691-45ED-96B6-9EBF4A114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4C7E936B-6681-4887-AEA6-ECBE22186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C85D6093-025B-40CE-94F6-86B0F30463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8EF8D64-81CE-4426-8689-2FB535C5DB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graphicEl>
                                              <a:dgm id="{B7F141EC-FE06-4F7A-9C6D-F97732C8C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88ADC-05ED-246A-2BCE-D9783E13E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839313B-44BE-83EE-951D-364691085ED0}"/>
              </a:ext>
            </a:extLst>
          </p:cNvPr>
          <p:cNvSpPr txBox="1"/>
          <p:nvPr/>
        </p:nvSpPr>
        <p:spPr>
          <a:xfrm>
            <a:off x="561004" y="1147120"/>
            <a:ext cx="103151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“ရွေးနှုတ်ခြင်း၏နက်နဲသောအရာကို ကောင်းကင်တမန်များက ဆုပ်ကိုင်ရန်ပင် ခက်ခဲခဲ့သည်—ဘုရားသခင်၏သားတော်သည် အပြစ်ရှိလူသားအတွက် သေရမည်ဟု ကောင်းကင်တမန်များ နားလည်သဘောပေါက်ရန် ခက်ခဲလှသည်။ အာဗြဟံအား သူ့သားကိုပူဇော်ရန် အမိန့်ပေးသောအခါ ကောင်းကင်ဘုံရှိ သတ္တဝါအားလုံး၏ စိတ်ဝင်စားမှုကို ခံရလေသည်။ မီးရှို့ရာယဇ်လား?" အာဗြဟံက၊ ဘုရားသခင်သည် သူ့ကိုယ်သူ သိုးသငယ်တစ်ကောင်ကို ပေးတော်မူမည်၊ သားကိုသတ်ခါနီးတွင် ဖခင်၏လက်၌ရှိနေသောအခါ၊ဘုရားသခင်ပေးထားသည့်သိုးထီးကိုဣဇာက်၏နေရာ</a:t>
            </a:r>
            <a:r>
              <a:rPr lang="en-US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 </a:t>
            </a:r>
            <a:r>
              <a:rPr lang="my-MM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တွင်ပူဇော်ခဲ့သည်—ထိုအခါရွေးနှုတ်ခြင်း၏နက်နဲသောအရာကိုအလင်းပေါ်လွင်စေကာ၊ ကောင်းကင်တမန်များပင်လူသား၏ကယ်တင်ခြင်းအတွက်ဘုရားသခင်ပြုလုပ်ပေးထားသည့် အံ့ဖွယ်အစီအစဉ်ကို ပို၍ရှင်းလင်းစွာနားလည်လာကြသည်။”</a:t>
            </a:r>
            <a:endParaRPr kumimoji="0" lang="e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2443E6-B76F-3C34-0495-B4C9803A0F3F}"/>
              </a:ext>
            </a:extLst>
          </p:cNvPr>
          <p:cNvSpPr txBox="1"/>
          <p:nvPr/>
        </p:nvSpPr>
        <p:spPr>
          <a:xfrm>
            <a:off x="7068578" y="6096608"/>
            <a:ext cx="3648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(Patriarchs and Prophets, pg. 155)</a:t>
            </a:r>
          </a:p>
        </p:txBody>
      </p:sp>
    </p:spTree>
    <p:extLst>
      <p:ext uri="{BB962C8B-B14F-4D97-AF65-F5344CB8AC3E}">
        <p14:creationId xmlns:p14="http://schemas.microsoft.com/office/powerpoint/2010/main" val="9328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01F3CD-5506-6AB9-1A31-B50A61D8A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E3D2C72-F421-F91F-64C9-70128614D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57E70E0-4CF6-25E0-6ABF-5AE09D375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869400-652A-A9E6-0177-75FD75F81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C773F70-0204-C0D1-AA79-3FB3D28B1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1A15FF-B58A-30A6-2AFA-C82A8928C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6A4D555-D12D-BA79-1BE5-56F5C8F6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8264" y="1062544"/>
            <a:ext cx="4756162" cy="4756162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Imagen 7" descr="Imagen que contiene tabla, azul, pastel, cama&#10;&#10;El contenido generado por IA puede ser incorrecto.">
            <a:extLst>
              <a:ext uri="{FF2B5EF4-FFF2-40B4-BE49-F238E27FC236}">
                <a16:creationId xmlns:a16="http://schemas.microsoft.com/office/drawing/2014/main" id="{6FEC704E-59ED-78AD-282D-D54EB6405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025" y="3643760"/>
            <a:ext cx="6428474" cy="321423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35DE382-7DAC-B1CD-943A-D8E20635EC74}"/>
              </a:ext>
            </a:extLst>
          </p:cNvPr>
          <p:cNvSpPr txBox="1">
            <a:spLocks/>
          </p:cNvSpPr>
          <p:nvPr/>
        </p:nvSpPr>
        <p:spPr>
          <a:xfrm>
            <a:off x="597574" y="28657"/>
            <a:ext cx="6488676" cy="313932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A63234"/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ts val="1800"/>
              </a:spcBef>
              <a:defRPr/>
            </a:pPr>
            <a:r>
              <a:rPr lang="my-MM" sz="6600" b="1" dirty="0">
                <a:solidFill>
                  <a:schemeClr val="bg1"/>
                </a:solidFill>
              </a:rPr>
              <a:t>ကမ္ဘာဦးကျ</a:t>
            </a:r>
            <a:r>
              <a:rPr lang="my-MM" sz="4800" b="1" dirty="0">
                <a:solidFill>
                  <a:schemeClr val="bg1"/>
                </a:solidFill>
              </a:rPr>
              <a:t>မ်း ၂-၃: သေခြင်းနှင့်မြွေ</a:t>
            </a:r>
            <a:r>
              <a:rPr lang="my-MM" sz="6600" b="1" dirty="0">
                <a:solidFill>
                  <a:schemeClr val="bg1"/>
                </a:solidFill>
              </a:rPr>
              <a:t>။</a:t>
            </a:r>
          </a:p>
        </p:txBody>
      </p:sp>
    </p:spTree>
    <p:extLst>
      <p:ext uri="{BB962C8B-B14F-4D97-AF65-F5344CB8AC3E}">
        <p14:creationId xmlns:p14="http://schemas.microsoft.com/office/powerpoint/2010/main" val="11096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4492</Words>
  <Application>Microsoft Office PowerPoint</Application>
  <PresentationFormat>Widescreen</PresentationFormat>
  <Paragraphs>58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Comic Sans MS</vt:lpstr>
      <vt:lpstr>Constantia</vt:lpstr>
      <vt:lpstr>Tema de Office</vt:lpstr>
      <vt:lpstr>1_Tema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10</cp:revision>
  <dcterms:created xsi:type="dcterms:W3CDTF">2025-04-07T05:26:08Z</dcterms:created>
  <dcterms:modified xsi:type="dcterms:W3CDTF">2025-04-07T16:17:22Z</dcterms:modified>
</cp:coreProperties>
</file>