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08" r:id="rId4"/>
    <p:sldId id="309" r:id="rId5"/>
    <p:sldId id="258" r:id="rId6"/>
    <p:sldId id="259" r:id="rId7"/>
    <p:sldId id="260" r:id="rId8"/>
    <p:sldId id="306" r:id="rId9"/>
    <p:sldId id="262" r:id="rId10"/>
    <p:sldId id="263" r:id="rId11"/>
    <p:sldId id="307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108" y="-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E170-8DCC-C30F-59ED-245733C4C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17A967-FBB6-3570-AD20-8FD398F61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6BC69-BF71-55EC-1D3A-68260F94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651E0-E502-CD6D-D72F-51118B85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41685-AAF3-62F9-17C0-A78E5689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5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BAFA5-01ED-4891-A6FF-978A063B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FB8372-9E53-2FC4-73BF-4406A1593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06F25-6999-DF43-46FD-205B1946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7F75AB-56FE-6EFB-84AA-51B4F329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E22FD-97E2-C639-685E-4B197D7F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7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7DAC3C-AF16-9274-0F5B-9C28CDDDE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4CC2DF-71EB-BD24-CF0B-94CC1A2D3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9137C-F6F2-1925-F976-17190A82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0CCC3-054D-883C-C7EE-FBB67B4B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4F68BB-377D-2E9F-E593-4547E5F7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4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7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7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6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1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7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6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823AC-BBD5-4841-670F-5E08B22E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02FBC-6D04-8FE4-42BE-398AADE81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D099C4-1F55-2D9D-F3F8-73BF072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6436FD-BA65-19E5-33F6-A2955D3D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33EC43-3AF1-48B9-AA3F-61650A9A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1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5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6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51D7E-EA1D-01C6-FC7B-089D6438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71B3B7-417B-F5B3-D333-52352AB0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11A27-4739-1FFF-2FA5-617BBA88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651A3-B9B1-B5DF-2D59-F0356531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B2FF2-81EF-2719-7B49-FD99BC3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6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9C7C5-35D4-EBCD-7214-78947885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04FA1-6A23-7848-13E9-E977FCD9C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9B2FF-ED0D-B279-91B0-D69FC52D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ED533E-5A62-2BE2-A08D-C7D88D80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11FF5D-3AD0-483D-0C23-D7679716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D83EE0-1FFB-4115-B4EC-FAC90481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E6878-1C02-196F-1D44-93A130B0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691F99-D11F-FA95-885C-F385F1A2A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DBAD59-2EB9-DA3B-6370-7195B7F06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A4DA21-D99E-BD23-DCA8-D771ABDE3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15AE1C-DCA0-EEE8-3BA7-4CBC18D87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E60758-195E-C9EC-56F7-C93A7D75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E71C2-176F-B0BD-52B6-F3CE47C3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2D749A-9DFB-3AAB-914B-FD7243EC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0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A2BD2-7DFB-2FCA-27E7-5317CF7C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7A8D16-A5CE-2B4B-DC6F-B10659E6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E9A0D7-A8DE-FE76-06A5-28BDB1E8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AD5C96-F357-DA44-2E60-94BCDF57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8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65A879-BC5F-6DA1-8419-C1737621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B3B294-CC21-DEE5-D071-D3B63D79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4D1531-2B8E-75EB-13B7-79710A57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6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76F06-93BA-73A9-EBE2-1AB7B579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6C1795-1D61-8DED-2FD2-108D6FCF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F36F39-54BF-1546-A8E9-C48362304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E661E0-8E93-BD14-DBD2-9EC34875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D76A3-4564-6520-632A-6ADB08BF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EE8C66-187E-72CD-07E8-4763EDDE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6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4580C-2D6E-98C1-3937-F76BA193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3ADAE6-3B7F-433E-80E4-3D0A3C0FF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CF8DAB-C36B-979F-3BDD-2AFC0CED3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48E2C4-798F-C12E-7ED8-29AEDECA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0CD7B-4186-943C-CFB1-D5D90EDC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F04600-DFBF-3A88-1D81-7E63D46F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8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13A605-0A05-81D3-57B9-1E9BAF9B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67C47-288C-17CB-7177-7D085C074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7AEFC-0EA8-A659-02AD-BAE4189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770C0-F80D-45A2-B46B-51F6C42B171F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44621-9C53-14B8-517A-063BFCC59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95F02-E17C-0959-0A4F-7C62CDF3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75E48-73AF-4D04-A759-AD59129E117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29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26/05/2025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22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microsoft.com/office/2007/relationships/hdphoto" Target="../media/hdphoto2.wdp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microsoft.com/office/2007/relationships/hdphoto" Target="../media/hdphoto3.wdp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2BB2D2-DBEC-4EA9-30C3-0BCFF9AB3982}"/>
              </a:ext>
            </a:extLst>
          </p:cNvPr>
          <p:cNvSpPr txBox="1"/>
          <p:nvPr/>
        </p:nvSpPr>
        <p:spPr>
          <a:xfrm>
            <a:off x="140460" y="2766945"/>
            <a:ext cx="857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372"/>
              </a:spcBef>
              <a:spcAft>
                <a:spcPts val="1029"/>
              </a:spcAft>
            </a:pPr>
            <a:r>
              <a:rPr lang="my-MM" sz="4800" b="1" i="0" dirty="0">
                <a:solidFill>
                  <a:srgbClr val="404040"/>
                </a:solidFill>
                <a:effectLst/>
                <a:latin typeface="DeepSeek-CJK-patch"/>
              </a:rPr>
              <a:t>ဤလောက၏အဆုံးသို့ရောက်ပြီ</a:t>
            </a:r>
            <a:endParaRPr lang="my-MM" sz="4800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BBBCA4-1332-494A-1DFA-ED660DD14652}"/>
              </a:ext>
            </a:extLst>
          </p:cNvPr>
          <p:cNvSpPr txBox="1"/>
          <p:nvPr/>
        </p:nvSpPr>
        <p:spPr>
          <a:xfrm>
            <a:off x="9832" y="4306542"/>
            <a:ext cx="353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BAC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10 for June 7, 2025</a:t>
            </a:r>
          </a:p>
        </p:txBody>
      </p:sp>
    </p:spTree>
    <p:extLst>
      <p:ext uri="{BB962C8B-B14F-4D97-AF65-F5344CB8AC3E}">
        <p14:creationId xmlns:p14="http://schemas.microsoft.com/office/powerpoint/2010/main" val="7365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864A3-E405-6D68-FEEC-2351E2915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lendario&#10;&#10;El contenido generado por IA puede ser incorrecto.">
            <a:extLst>
              <a:ext uri="{FF2B5EF4-FFF2-40B4-BE49-F238E27FC236}">
                <a16:creationId xmlns:a16="http://schemas.microsoft.com/office/drawing/2014/main" id="{2F435C25-D700-F995-31C0-ACD8F7B5F6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1130"/>
            <a:ext cx="3617407" cy="24668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C877E36-EF34-B688-53B2-40E85D3E7BE4}"/>
              </a:ext>
            </a:extLst>
          </p:cNvPr>
          <p:cNvSpPr txBox="1"/>
          <p:nvPr/>
        </p:nvSpPr>
        <p:spPr>
          <a:xfrm>
            <a:off x="3153340" y="1086937"/>
            <a:ext cx="8189406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600"/>
              </a:spcBef>
            </a:pPr>
            <a:r>
              <a:rPr lang="my-MM" sz="5400" b="1" dirty="0">
                <a:solidFill>
                  <a:srgbClr val="65F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ကျွန်ုပ်တို့၏ကမ္ဘာကြီး၏အဆုံးသည်ရောက်ရှိလာတော့မည်ဖြစ်သည်။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30531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E31CCAA-5860-9EA1-D0E9-11F2CB26F8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325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61C758-3C48-7F16-1FFB-19BD36977E13}"/>
              </a:ext>
            </a:extLst>
          </p:cNvPr>
          <p:cNvSpPr txBox="1"/>
          <p:nvPr/>
        </p:nvSpPr>
        <p:spPr>
          <a:xfrm>
            <a:off x="0" y="18236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ဂရုဏာတော်ကုန်ဆုံးခြင်းမတိုင်မှီတရားစီရင်ခြင်း</a:t>
            </a:r>
            <a:endParaRPr lang="en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08D40A-25EF-672C-EC02-08973078510E}"/>
              </a:ext>
            </a:extLst>
          </p:cNvPr>
          <p:cNvSpPr txBox="1"/>
          <p:nvPr/>
        </p:nvSpPr>
        <p:spPr>
          <a:xfrm>
            <a:off x="-645277" y="641628"/>
            <a:ext cx="102636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/>
              <a:t>ငါ​ကြည့်​လျက်​နေ​စဉ် ပလ္လင်​များ​ကို​ခင်းကျင်း​၍ သက်တော်ကြီးရင့်​သော​အရှင် ထိုင်​တော်မူ​၏​။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[…] </a:t>
            </a: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တရားစီရင်​ချိန်​ကျရောက်​သဖြင့်စာအုပ်​များ​ကိုဖွင့်​ထား​၏​။ 'ဒံယေလအနာဂတ္တိကျမ်း 7:10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D6EBDD-2773-18B2-C960-F47C5B5BF272}"/>
              </a:ext>
            </a:extLst>
          </p:cNvPr>
          <p:cNvSpPr txBox="1"/>
          <p:nvPr/>
        </p:nvSpPr>
        <p:spPr>
          <a:xfrm>
            <a:off x="247650" y="1283256"/>
            <a:ext cx="8477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"ဒံယေလသည်ကောင်းကင်တွင်တရားစီရင်ခြင်းဖြစ်ပျက်နေစဉ်၊လူသားတို့၏ လှုပ်ရှားမှုများက ထိုအရာကိုမသိလိုက်ဘဲသူတို့၏သာမန်လမ်းအတိုင်းဆက်လက်ဖြစ်ပျက်နေပုံကိုသရုပ်ဖော်ပြောဆိုထားသည် (ဒံယေလ ၇:၉-၁၂)။"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tabla, alimentos, parado&#10;&#10;El contenido generado por IA puede ser incorrecto.">
            <a:extLst>
              <a:ext uri="{FF2B5EF4-FFF2-40B4-BE49-F238E27FC236}">
                <a16:creationId xmlns:a16="http://schemas.microsoft.com/office/drawing/2014/main" id="{3DECB68B-0121-7A41-6862-9BDD448618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90" y="5262514"/>
            <a:ext cx="2813051" cy="1477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A6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Arma de fuego&#10;&#10;El contenido generado por IA puede ser incorrecto.">
            <a:extLst>
              <a:ext uri="{FF2B5EF4-FFF2-40B4-BE49-F238E27FC236}">
                <a16:creationId xmlns:a16="http://schemas.microsoft.com/office/drawing/2014/main" id="{8D21D6AE-7C72-1119-653C-8D025B84C2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478" y="982583"/>
            <a:ext cx="3365500" cy="2524125"/>
          </a:xfrm>
          <a:prstGeom prst="roundRect">
            <a:avLst>
              <a:gd name="adj" fmla="val 770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A11D288-2435-3C3A-F568-E4057FEBF6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90" y="3714779"/>
            <a:ext cx="2813051" cy="140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3CBCEB3-8D4C-2C6D-2154-BC981735EF18}"/>
              </a:ext>
            </a:extLst>
          </p:cNvPr>
          <p:cNvSpPr txBox="1"/>
          <p:nvPr/>
        </p:nvSpPr>
        <p:spPr>
          <a:xfrm>
            <a:off x="3133724" y="3599276"/>
            <a:ext cx="9058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"ဘုရားသခင်သည် ကယ်တင်ခြင်းခံရသူများကို ဆုံးဖြတ်ရန် တရားစီရင်ခြင်းပြုရမည်လား？ သူကိုယ်တိုင်မလိုအပ်ပါ၊ သို့သော် ကောင်းကင်တမန်များက လိုအပ်သည်။ ထို့ကြောင့် သူသည် သောဒုံမြို့သို့ စုံစမ်းစစ်ဆေးရန် တမန်များစေလွှတ်ခဲ့ခြင်းဖြစ်သည် (ကမ္ဘာဦးကျမ်း ၁၈:၂၁-၂၂)။"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1F3910-D71E-43AB-4746-33FDF9B1D24D}"/>
              </a:ext>
            </a:extLst>
          </p:cNvPr>
          <p:cNvSpPr txBox="1"/>
          <p:nvPr/>
        </p:nvSpPr>
        <p:spPr>
          <a:xfrm>
            <a:off x="3133724" y="4716441"/>
            <a:ext cx="56388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"တရားစီရင်ခြင်းပြီးဆုံးချိန်မှဒုတိယအကြိမ်ကြွလာခြင်းအထိကြားကာလကို ရေလွှမ်းမိုးမှုမတိုင်မီ သင်္ဘောတံခါးပိတ်ခဲ့သည့် ခုနှစ်ရက်ကာလဖြင့် ဥပမာပြထားသည်။ အရာရာတိုင်းကို အဆုံးအဖြတ်ပေးပြီးဖြစ်မည်။ဘုရားသခင်၏ကရုဏာတော်</a:t>
            </a:r>
            <a:r>
              <a:rPr lang="en-US" b="1" dirty="0"/>
              <a:t> </a:t>
            </a:r>
            <a:r>
              <a:rPr lang="my-MM" b="1" dirty="0"/>
              <a:t>သည်ထိုကရုဏာကိုကိုယ်စွဲကိုင်ထားသူအားလုံးကိုဖုံးလွှမ်းပေးထားပြီးဖြစ်မည် (ယာကုပ် ၂:၁၂-၁၃; ၁ ယောဟန် ၄:၁၇)။"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Imagen que contiene persona, mujer, tabla, sostener&#10;&#10;El contenido generado por IA puede ser incorrecto.">
            <a:extLst>
              <a:ext uri="{FF2B5EF4-FFF2-40B4-BE49-F238E27FC236}">
                <a16:creationId xmlns:a16="http://schemas.microsoft.com/office/drawing/2014/main" id="{65AE0992-F970-7356-51FC-6CE450A59EE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083" y="4569825"/>
            <a:ext cx="1647566" cy="2169813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" name="Imagen 17" descr="Imagen que contiene parado, tabla, pájaro, hecho de madera&#10;&#10;El contenido generado por IA puede ser incorrecto.">
            <a:extLst>
              <a:ext uri="{FF2B5EF4-FFF2-40B4-BE49-F238E27FC236}">
                <a16:creationId xmlns:a16="http://schemas.microsoft.com/office/drawing/2014/main" id="{D3909B94-71FB-748E-8860-5D049C77C0E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289" y="4570845"/>
            <a:ext cx="1457394" cy="2186091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85453C-C6A4-3211-D04D-B87BF41177C5}"/>
              </a:ext>
            </a:extLst>
          </p:cNvPr>
          <p:cNvSpPr txBox="1"/>
          <p:nvPr/>
        </p:nvSpPr>
        <p:spPr>
          <a:xfrm>
            <a:off x="247650" y="2298919"/>
            <a:ext cx="84778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"ဒုတိယအကြိမ် ကြွလာခြင်းမတိုင်မီဖြစ်မည့် ထိုတရားစီရင်ခြင်းတွင်၊ ယေရှုအား 'အုပ်စိုးခြင်း၊ ဘုန်းတန်ခိုးနှင့်နိုင်ငံတော်'(ဒံယေလ ၇:၁၃–၁၄)ကိုခံယူထိုက်သူအဖြစ်အသိအမှတ်ပြုကြသည်။ ထို့နောက်ဤလောက၏သမိုင်းကိုအဆုံးသတ်ရန်(ဒံယေလ၇:၂၆)သူကြွလာမည်ဖြစ်ပြီး၊ကျွန်ုပ်တို့အား သူ၏ထာဝရနိုင်ငံတော်၌ အမွေဝေစုရှိသူများ ဖြစ်စေတော်မူမည် (ဒံယေလ ၇:၂၇)။"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4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FB8646-74E6-748B-C01B-C8DBBD45C441}"/>
              </a:ext>
            </a:extLst>
          </p:cNvPr>
          <p:cNvSpPr txBox="1"/>
          <p:nvPr/>
        </p:nvSpPr>
        <p:spPr>
          <a:xfrm>
            <a:off x="646470" y="1673585"/>
            <a:ext cx="1099636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dirty="0"/>
              <a:t>"ဓမ္မဟောင်းကျမ်းကသန့်ရှင်းသူများသည်ဤလောကအတွက်တောက်ပသောအလင်းများဖြစ်ခဲ့ရသည်ဆိုပါက၊ကျွန်ုပ်တို့သည်သူတို့ထက်ပိုမိုတောက်ပစွာထွန်းလင်းရန်တာဝန်ရှိသည်။ အကြောင်းမှာပရောဖက်ပြုချက်များ၏အလင်းနှင့်ခရစ်တော်၏အသက်တာမှထပ်ဆောင်းရရှိသောအလင်းတို့သည်ကျွန်ုပ်တို့၏လမ်းကြောင်းကို ထွန်းလင်းစေပြီး ဖြစ်သောကြောင့်တည်း။ ပိုမိုပြည့်စုံသောပရောဖက်ပြုချက်များသည်ဤနောက်ဆုံးကာလ၌ရှိနေသူများအားစစ်မှန်သောယေဟောဝါဘုရားကိုထင်ရှားစွာဖော်ပြနေသည်။ဘုရားသခင်သည်ဤကာလအတွက်အထူးအလင်းတော်၊တတိယကောင်းကင်တမန်၏သတင်းစကားဘုရားသခင်၏</a:t>
            </a:r>
            <a:r>
              <a:rPr lang="en-US" sz="2400" dirty="0"/>
              <a:t>-</a:t>
            </a:r>
            <a:r>
              <a:rPr lang="my-MM" sz="2400" dirty="0"/>
              <a:t>ပညတ်တော်များ</a:t>
            </a:r>
            <a:r>
              <a:rPr lang="en-US" sz="2400" dirty="0"/>
              <a:t> </a:t>
            </a:r>
            <a:r>
              <a:rPr lang="my-MM" sz="2400" dirty="0"/>
              <a:t>နှင့်ယေရှုခရစ်၏သက်သေခံချက်ကိုကြေညာရန်အထူးသတင်းကော</a:t>
            </a:r>
            <a:r>
              <a:rPr lang="my-MM" sz="2400"/>
              <a:t>င်းပ</a:t>
            </a:r>
            <a:r>
              <a:rPr lang="my-MM" sz="2400" dirty="0"/>
              <a:t>ေးထားတော်မူသည်။"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3D0C1C-4BAB-878E-7BBB-6BFDEFFF5484}"/>
              </a:ext>
            </a:extLst>
          </p:cNvPr>
          <p:cNvSpPr txBox="1"/>
          <p:nvPr/>
        </p:nvSpPr>
        <p:spPr>
          <a:xfrm>
            <a:off x="0" y="55490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 Present Truth,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November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4 , 1886)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1486EC-4CC0-FED6-CF69-7DF76215F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Imagen que contiene reloj de arena, objeto, interior, tabla&#10;&#10;Descripción generada automáticamente">
            <a:extLst>
              <a:ext uri="{FF2B5EF4-FFF2-40B4-BE49-F238E27FC236}">
                <a16:creationId xmlns:a16="http://schemas.microsoft.com/office/drawing/2014/main" id="{C9E26566-70F6-3536-4636-3211F79859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" r="1" b="1951"/>
          <a:stretch/>
        </p:blipFill>
        <p:spPr>
          <a:xfrm>
            <a:off x="79832" y="201352"/>
            <a:ext cx="3936404" cy="6309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7" y="201352"/>
            <a:ext cx="7859273" cy="2525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11121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51B966-97AE-7B56-292F-C1176F7806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1831" r="22829" b="-1"/>
          <a:stretch/>
        </p:blipFill>
        <p:spPr>
          <a:xfrm>
            <a:off x="4155702" y="2931242"/>
            <a:ext cx="3922776" cy="3735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75DE6608-A62F-1CE7-FCF9-671FD3AE7C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r="27810" b="-2"/>
          <a:stretch/>
        </p:blipFill>
        <p:spPr>
          <a:xfrm>
            <a:off x="8290932" y="2917931"/>
            <a:ext cx="3791418" cy="3749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FEB943-B796-6B59-2CB9-EAA2F4DD38F2}"/>
              </a:ext>
            </a:extLst>
          </p:cNvPr>
          <p:cNvSpPr txBox="1"/>
          <p:nvPr/>
        </p:nvSpPr>
        <p:spPr>
          <a:xfrm>
            <a:off x="4174481" y="494729"/>
            <a:ext cx="7859273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400" b="0" i="0" dirty="0">
                <a:solidFill>
                  <a:srgbClr val="121212"/>
                </a:solidFill>
                <a:effectLst/>
                <a:latin typeface="Inter"/>
              </a:rPr>
              <a:t>ဤ​အမှုအရာ​တို့​သည် နမူနာ​များ​အဖြစ် ထို​သူ​တို့​၌​ဖြစ်ပျက်​ခဲ့​ကြ​ပြီး ၎င်း​ကို​ရေး​ထား​ခြင်း​မှာကပ်​ကာလ​အဆုံး​ပိုင်း​၌အသက်ရှင်​နေ​ကြ​သော​ငါ​တို့​ကို သတိပေး​ရန်​အတွက်​ဖြစ်​၏။ ထို့ကြောင့် ရပ်​နေ​သည်​ဟု​ထင်မှတ်​သော​သူ​သည် မ​လဲ​စေရန် သတိပြု​စေ။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B1319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Corinthians 10:11, 12, NKJV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B1319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86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3527F9-C6AE-B69C-08BB-11C8F0439B20}"/>
              </a:ext>
            </a:extLst>
          </p:cNvPr>
          <p:cNvSpPr txBox="1"/>
          <p:nvPr/>
        </p:nvSpPr>
        <p:spPr>
          <a:xfrm>
            <a:off x="5765532" y="3247525"/>
            <a:ext cx="642646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1600" b="1" dirty="0">
                <a:solidFill>
                  <a:srgbClr val="1FE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အဆုံးသည်</a:t>
            </a:r>
            <a:r>
              <a:rPr lang="my-MM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ရေလွှမ်းမိုးမှုမတိုင်မီကကမ္ဘာ</a:t>
            </a:r>
            <a:r>
              <a:rPr lang="my-MM" sz="1600" b="1" dirty="0">
                <a:solidFill>
                  <a:srgbClr val="1FE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အတွက်ရောက်ရှိလာတော့မည်</a:t>
            </a:r>
            <a:r>
              <a:rPr lang="my-MM" sz="2000" b="1" dirty="0">
                <a:solidFill>
                  <a:srgbClr val="1FE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>
              <a:spcBef>
                <a:spcPts val="600"/>
              </a:spcBef>
            </a:pP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srgbClr val="1FE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နှစ်ရှည်လများ ကြေငြာခြင်း ပြီးဆုံးသည်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ကျေးဇူးတော် တံခါးပိတ်ခြင်း။</a:t>
            </a: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srgbClr val="FFE3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အဆုံးသည် သောဒုံမြို့နှင့် ဂေါမောရမြို့တို့၌ ရောက်လိမ့်မည်။</a:t>
            </a: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ဖျက်စီးရခြင်း အကြောင်းအရင်း</a:t>
            </a: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ဖျက်ဆီးခြင်းမပြုမီ တရားစီရင်ခြင်း။</a:t>
            </a: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srgbClr val="65F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ကျွန်ုပ်တို့၏ကမ္ဘာကြီး၏အဆုံးသည်ရောက်ရှိလာတော့မည်ဖြစ်သည်။</a:t>
            </a: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ဂရုဏာတော်ကုန်ဆုံးခြင်းမတိုင်မှီတရားစီရင်ခြင်း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79C75A-35DA-3409-D472-47630B1727CF}"/>
              </a:ext>
            </a:extLst>
          </p:cNvPr>
          <p:cNvSpPr txBox="1"/>
          <p:nvPr/>
        </p:nvSpPr>
        <p:spPr>
          <a:xfrm>
            <a:off x="5243513" y="78884"/>
            <a:ext cx="694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"ကမ္ဘာကြီး၏အဆုံးသတ်ခြင်းအကြောင်းယေရှုမကြာခဏ မိန့်မြွက်ခဲ့သည်။"</a:t>
            </a:r>
            <a:endParaRPr lang="my-MM" dirty="0"/>
          </a:p>
        </p:txBody>
      </p:sp>
      <p:pic>
        <p:nvPicPr>
          <p:cNvPr id="5" name="Imagen 4" descr="Imagen que contiene interior, persona, tabla, sostener&#10;&#10;El contenido generado por IA puede ser incorrecto.">
            <a:extLst>
              <a:ext uri="{FF2B5EF4-FFF2-40B4-BE49-F238E27FC236}">
                <a16:creationId xmlns:a16="http://schemas.microsoft.com/office/drawing/2014/main" id="{3BFA318B-F13C-1937-64EE-DEB00BE36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88" y="158252"/>
            <a:ext cx="4862512" cy="6541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45915DF6-8591-E966-417F-711267CADF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688" y="3345756"/>
            <a:ext cx="509894" cy="2045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Logotipo&#10;&#10;El contenido generado por IA puede ser incorrecto.">
            <a:extLst>
              <a:ext uri="{FF2B5EF4-FFF2-40B4-BE49-F238E27FC236}">
                <a16:creationId xmlns:a16="http://schemas.microsoft.com/office/drawing/2014/main" id="{5A97A1C1-D857-58B7-8937-BC8CA10563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703" y="4392722"/>
            <a:ext cx="509894" cy="2045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8273FA3D-B34D-F504-44C1-C6EBA04A06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95" y="5337394"/>
            <a:ext cx="509894" cy="2045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Icono&#10;&#10;El contenido generado por IA puede ser incorrecto.">
            <a:extLst>
              <a:ext uri="{FF2B5EF4-FFF2-40B4-BE49-F238E27FC236}">
                <a16:creationId xmlns:a16="http://schemas.microsoft.com/office/drawing/2014/main" id="{FC86D712-DF2D-B85B-6142-036012A6E6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59153" y="3668451"/>
            <a:ext cx="231946" cy="325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232E119E-EE3E-DE47-6953-0EDCA66B6D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49361" y="4969204"/>
            <a:ext cx="231946" cy="325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C8743505-4581-FC6D-4669-EF01B79088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49361" y="4622042"/>
            <a:ext cx="231946" cy="325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0E5FB862-CE7C-E7DA-6A3A-B6EB432699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80027" y="5641913"/>
            <a:ext cx="231946" cy="325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 descr="Icono&#10;&#10;El contenido generado por IA puede ser incorrecto.">
            <a:extLst>
              <a:ext uri="{FF2B5EF4-FFF2-40B4-BE49-F238E27FC236}">
                <a16:creationId xmlns:a16="http://schemas.microsoft.com/office/drawing/2014/main" id="{E4A3269A-41D5-C549-B22A-FE7D805BC3A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59153" y="4042934"/>
            <a:ext cx="231945" cy="3250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024725-91EC-C6BF-088D-0F05B442983D}"/>
              </a:ext>
            </a:extLst>
          </p:cNvPr>
          <p:cNvSpPr txBox="1"/>
          <p:nvPr/>
        </p:nvSpPr>
        <p:spPr>
          <a:xfrm>
            <a:off x="5243510" y="1746776"/>
            <a:ext cx="6948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"လူသားမျိုးနွယ်အတွက်ဤသမိုင်းဝင်အဖြစ်အပျက်နှစ်ရပ်သည်အလွန်အရေးပါသော သင်ခန်းစာများ ဖြစ်သည်။ ယင်းတို့သည် ဘုရားသခင်၏ တရားစီရင်ခြင်းနှင့် ကရုဏာတော် အဆုံးသတ်နိုင်ကြောင်းဆိုင်ရာ ရှင်းလင်းသော သတိပေးချက်များ ဖြစ်သည်။"</a:t>
            </a:r>
            <a:endParaRPr lang="my-MM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06840A-05B5-C03F-52FB-53AA7B2EECAE}"/>
              </a:ext>
            </a:extLst>
          </p:cNvPr>
          <p:cNvSpPr txBox="1"/>
          <p:nvPr/>
        </p:nvSpPr>
        <p:spPr>
          <a:xfrm>
            <a:off x="5243511" y="448216"/>
            <a:ext cx="6948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"ဤအကြောင်းအရာနှင့်ပတ်သက်၍ မိန့်ကြားရာတွင်၊ ဘုရားသခင်သည် ရေလွှမ်းမိုးမှုမတိုင်မီက ကမ္ဘာကိုလည်းကောင်း၊ သောဒုံ၊ ဂေါမောရ၊ အဒမာနှင့် ဇေဗိမ်မြို့များကိုလည်းကောင်း ဖျက်ဆီးခဲ့ရသည့် အဖြစ်အပျက်များကို ဥပမာအနေဖြင့် ပေးခဲ့သည်။"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39499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9E81AA8E-A2F8-E0AE-CA7A-5746ADE2C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1130"/>
            <a:ext cx="3607358" cy="24668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AD9E94-8867-B998-C24C-A74068ED9E39}"/>
              </a:ext>
            </a:extLst>
          </p:cNvPr>
          <p:cNvSpPr txBox="1"/>
          <p:nvPr/>
        </p:nvSpPr>
        <p:spPr>
          <a:xfrm>
            <a:off x="2867714" y="2274838"/>
            <a:ext cx="8189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အဆုံးသည်</a:t>
            </a:r>
            <a:r>
              <a:rPr lang="my-MM" sz="4800" b="1" dirty="0"/>
              <a:t>ရေလွှမ်းမိုးမှု မတိုင်မီကကမ္ဘာ</a:t>
            </a:r>
            <a:r>
              <a:rPr lang="my-MM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အတွက်ရောက်ရှိလာတော့မည်-</a:t>
            </a:r>
          </a:p>
        </p:txBody>
      </p:sp>
    </p:spTree>
    <p:extLst>
      <p:ext uri="{BB962C8B-B14F-4D97-AF65-F5344CB8AC3E}">
        <p14:creationId xmlns:p14="http://schemas.microsoft.com/office/powerpoint/2010/main" val="15718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BD50B-95D6-52E1-C720-2A39D5EB6353}"/>
              </a:ext>
            </a:extLst>
          </p:cNvPr>
          <p:cNvSpPr txBox="1"/>
          <p:nvPr/>
        </p:nvSpPr>
        <p:spPr>
          <a:xfrm>
            <a:off x="0" y="10022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နှစ်ရှည်လများကြေငြာခြင်း ပြီးဆုံးသည်</a:t>
            </a:r>
            <a:endParaRPr lang="en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EAD96-99E2-AFC0-7040-71D0E81E5CFF}"/>
              </a:ext>
            </a:extLst>
          </p:cNvPr>
          <p:cNvSpPr txBox="1"/>
          <p:nvPr/>
        </p:nvSpPr>
        <p:spPr>
          <a:xfrm>
            <a:off x="633044" y="662672"/>
            <a:ext cx="10925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5B5851"/>
                </a:solidFill>
                <a:latin typeface="Comic Sans MS" panose="030F0702030302020204" pitchFamily="66" charset="0"/>
              </a:rPr>
              <a:t>'လူ့သား​၏​ကြွလာ​ခြင်း​သည် နောဧ​၏​နေ့ရက်​များ​ကဲ့သို့​ဖြစ်​လိမ့်မည်။ 'ရှင်မဿဲခရစ်ဝင် 24:37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5B58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EDF59D-766A-950C-942D-292268206001}"/>
              </a:ext>
            </a:extLst>
          </p:cNvPr>
          <p:cNvSpPr txBox="1"/>
          <p:nvPr/>
        </p:nvSpPr>
        <p:spPr>
          <a:xfrm>
            <a:off x="1" y="1041529"/>
            <a:ext cx="928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"ကမ္ဘာကြီးသည် မိမိ၏ပတ်လမ်းမှ လွတ်ထွက်လုနီးပါးဖြစ်နေသကဲ့သို့ ယိုင်နဲ့နေသည်။ အရာရာတိုင်း တုန်လှုပ်နေသည်။ရုတ်တရက်ကောင်းကင်သည်လိပ်ပြာလိပ်သကဲ့သို့ မှေးမှိန်သွားသည်...အချိန်တန်ပြီ။ ယေရှုရှင်သည်ကောင်းကင်တစ်ခွင်လုံးကိုမိမိ၏ဘုန်းတန်ခိုးဖြင့်ပြည့်စေလျက်ပေါ်ထွန်းလာတော်မူသည် (ဗျာဒိတ် ၆:၁၂-၁၄)။"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0AEB1F9-1702-C27E-31EB-B93E4FAD79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399" y="1115451"/>
            <a:ext cx="2782528" cy="2086896"/>
          </a:xfrm>
          <a:prstGeom prst="rect">
            <a:avLst/>
          </a:prstGeom>
          <a:ln w="38100" cap="sq">
            <a:solidFill>
              <a:srgbClr val="FED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en un campo de juego&#10;&#10;El contenido generado por IA puede ser incorrecto.">
            <a:extLst>
              <a:ext uri="{FF2B5EF4-FFF2-40B4-BE49-F238E27FC236}">
                <a16:creationId xmlns:a16="http://schemas.microsoft.com/office/drawing/2014/main" id="{9F0041B6-9AAD-32AF-1AB0-E5DD32C58A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3" y="3202347"/>
            <a:ext cx="3032702" cy="2274527"/>
          </a:xfrm>
          <a:prstGeom prst="rect">
            <a:avLst/>
          </a:prstGeom>
          <a:ln w="38100" cap="sq">
            <a:solidFill>
              <a:srgbClr val="5B585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60D7CE-EDF3-B5B3-9245-DC3A5294E6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955" y="3709361"/>
            <a:ext cx="2512972" cy="304386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52CD0E0-F7ED-56D3-6EA3-E6B37A03FBC1}"/>
              </a:ext>
            </a:extLst>
          </p:cNvPr>
          <p:cNvSpPr txBox="1"/>
          <p:nvPr/>
        </p:nvSpPr>
        <p:spPr>
          <a:xfrm>
            <a:off x="3262891" y="2935604"/>
            <a:ext cx="6100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"ယေရှုခရစ်တော်သည်ဤလောက၏အဆုံးကာလကိုနောဧခေတ်နှင့် နှိုင်းယှဉ်ပြောကြားခဲ့သည်(မဿဲ၂၄:၃၇)။ဗျာဒိတ်ကျမ်းတွင်ဖော်ပြထားသောအကြောင်းအရာများနှင့်မည်သည့်အချက်များဆင်တူနေသနည်း?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DF3A0F-67FB-545A-347F-18DA19279FEC}"/>
              </a:ext>
            </a:extLst>
          </p:cNvPr>
          <p:cNvSpPr txBox="1"/>
          <p:nvPr/>
        </p:nvSpPr>
        <p:spPr>
          <a:xfrm>
            <a:off x="-3752" y="5753011"/>
            <a:ext cx="956685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အလားတူပင်၊ ၁၈ ရာစုနှောင်းပိုင်းကတည်းက လူတို့သည် ယေရှုခရစ်တော်၏ ကြွလာခြင်းနီးကြောင်း ဟောကြားလာခဲ့ကြသည်။ သို့ဖြစ်၍ ထိုအချိန်တွင် ယေရှုထံမှ ထွက်ပြေးသူများသည် အသိပညာမရှိ၍ မဟုတ်၊ သူ့ကို မယုံကြည်လိုသော စိတ်ဆန္ဒကြောင့်သာ ဖြစ်လိမ့်မည်။</a:t>
            </a:r>
          </a:p>
          <a:p>
            <a:br>
              <a:rPr lang="my-MM" sz="2000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A18BBD-97A3-B719-D25E-DB1170363602}"/>
              </a:ext>
            </a:extLst>
          </p:cNvPr>
          <p:cNvSpPr txBox="1"/>
          <p:nvPr/>
        </p:nvSpPr>
        <p:spPr>
          <a:xfrm>
            <a:off x="-3752" y="2142455"/>
            <a:ext cx="9074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ို့သော်လူများစွာတို့သည်ဝမ်းမြောက်ရွှင်လန်းသောအော်ဟစ်သံများဖြင့်မကြိုဆိုကြဘဲ၊ထိတ်လန့်ပြေးရှားကြကာ၊ 'ကျွန်ုပ်တို့ကို... သိုးသငယ် [ယေရှု]၏ မျက်နှာတော်မှ ဖုံးကွယ်တော်မူပါ' (ဗျာဒိတ် ၆:၁၆) ဟု ငိုကြွေးကြလေသည်။"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84B1FD-2C9D-456C-0217-207BC9F0AA0B}"/>
              </a:ext>
            </a:extLst>
          </p:cNvPr>
          <p:cNvSpPr txBox="1"/>
          <p:nvPr/>
        </p:nvSpPr>
        <p:spPr>
          <a:xfrm>
            <a:off x="3276168" y="4036530"/>
            <a:ext cx="60869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ကမ္ဘာမြေကြီးသည်ပြင်းထန်စွာတုန်လှုပ်ချောက်ချားခဲ့သည်။မိုးရေများနှင့်အတူမြေအတွင်းမှရေများပါပန်းထွက်လာခဲ့သည်(ကမ္ဘာဦး ၇:၁၁</a:t>
            </a:r>
            <a:r>
              <a:rPr lang="en-US" b="1" dirty="0"/>
              <a:t>-</a:t>
            </a:r>
            <a:r>
              <a:rPr lang="my-MM" b="1" dirty="0"/>
              <a:t>၁၂)။သို့သော်ဤအရာသည်သတိပေးချက်မရှိဘဲမဖြစ်ပွားခဲ့</a:t>
            </a:r>
            <a:r>
              <a:rPr lang="en-US" b="1" dirty="0"/>
              <a:t> </a:t>
            </a:r>
            <a:r>
              <a:rPr lang="my-MM" b="1" dirty="0"/>
              <a:t>ပေ။ နှစ်ပေါင်း ၁၂၀ တိုင်တိုင် 'တရားသံပြောဆိုသူ' (နောဧ) သည် ရေလွှမ်းမိုးမည့်အကြောင်း ကြိုတင်သတိပေးနေခဲ့သည် (ကမ္ဘာဦး ၆:၃၊ ၂ ပေတရု ၂:၅)။"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62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B8C3A7-E996-C843-9798-56B2EB902AA4}"/>
              </a:ext>
            </a:extLst>
          </p:cNvPr>
          <p:cNvSpPr txBox="1"/>
          <p:nvPr/>
        </p:nvSpPr>
        <p:spPr>
          <a:xfrm>
            <a:off x="-93952" y="14127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ကျေးဇူးတော်တံခါးပိတ်ခြင်း။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D011CD-EC1C-7A68-84F7-96A50828AD08}"/>
              </a:ext>
            </a:extLst>
          </p:cNvPr>
          <p:cNvSpPr txBox="1"/>
          <p:nvPr/>
        </p:nvSpPr>
        <p:spPr>
          <a:xfrm>
            <a:off x="113202" y="654558"/>
            <a:ext cx="11766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နောဧ​သည်မ​မြင်​ရ​သေး​သော​အရာ​များ​နှင့်​ပတ်သက်၍ဗျာဒိတ်​တော်​ရ​သောအခါကြောက်ရွံ့​ရိုသေ​သော​စိတ်​ရှိ​၍မိမိ​အိမ်သူအိမ်သား​တို့​ကယ်တင်​ခြင်း​ခံရ​ရန်​အတွက်ယုံကြည်​ခြင်း​အားဖြင့်သင်္ဘော​ကို​တည်ဆောက်​လေ​၏။ထို​ယုံကြည်​ခြင်း​အားဖြင့်သူ​သည်လောက​၏</a:t>
            </a:r>
            <a:r>
              <a:rPr lang="en-US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my-MM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​အပြစ်​ကို​ထင်ရှား​စေ​၍ယုံကြည်​ခြင်း​အားဖြင့်​ရရှိ​သော​ဖြောင့်မတ်​ခြင်း​ကိုအမွေ​ဆက်ခံ​သူ​ဖြစ်လာ​၏။ 'ဟေဗြဲဩဝါဒစာ 11:7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1F78B6-03FF-8B57-9A23-C301F6C7EB0A}"/>
              </a:ext>
            </a:extLst>
          </p:cNvPr>
          <p:cNvSpPr txBox="1"/>
          <p:nvPr/>
        </p:nvSpPr>
        <p:spPr>
          <a:xfrm>
            <a:off x="5174841" y="1676400"/>
            <a:ext cx="4902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နောဧသည်သင်္ဘောကိုပြင်ဆင်နေစဉ်သူ၏လူမျိုးများအားမလွဲမသွေကျရောက်တော့မည့်ပျက်စီးခြင်းအကြောင်းသတိပေးခဲ့ပြီးနောင်တရ၍ပြောင်းလဲရန်ဟောကြားခဲ့သည်။ဖျက်ဆီးခြင်းဖြစ်ပွားမည့်အချိန်မတိုင်မီခုနှစ်ရက်အလိုတွင်နောဧသည်သင်္ဘောထဲသို့ဝင်ပြီးဘုရားသခင်ကတံခါးကိုပိတ်လိုက်သည်(ကမ္ဘာဦးကျမ်း ၇:၁-၄၊ ၁၅-၁၆)။"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FACAB168-0191-247F-69D4-FF164F6689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749" y="1705180"/>
            <a:ext cx="2441972" cy="18314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26813E58-5394-DCB3-7A1E-69DA45B3B5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" y="3654320"/>
            <a:ext cx="2441971" cy="18314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ersona, mujer, parado, gente&#10;&#10;El contenido generado por IA puede ser incorrecto.">
            <a:extLst>
              <a:ext uri="{FF2B5EF4-FFF2-40B4-BE49-F238E27FC236}">
                <a16:creationId xmlns:a16="http://schemas.microsoft.com/office/drawing/2014/main" id="{82FBCE9A-7CC9-2583-7327-10CDA3E3B0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749" y="3654321"/>
            <a:ext cx="2441971" cy="1831479"/>
          </a:xfrm>
          <a:prstGeom prst="round2DiagRect">
            <a:avLst>
              <a:gd name="adj1" fmla="val 0"/>
              <a:gd name="adj2" fmla="val 14190"/>
            </a:avLst>
          </a:prstGeom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5B390309-A74D-4252-4493-95E9EDA7FC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" y="1695550"/>
            <a:ext cx="2441971" cy="1831479"/>
          </a:xfrm>
          <a:prstGeom prst="round2DiagRect">
            <a:avLst>
              <a:gd name="adj1" fmla="val 0"/>
              <a:gd name="adj2" fmla="val 15241"/>
            </a:avLst>
          </a:prstGeom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1D1D4C2-C65D-78DB-7FEE-96342B59F76E}"/>
              </a:ext>
            </a:extLst>
          </p:cNvPr>
          <p:cNvSpPr txBox="1"/>
          <p:nvPr/>
        </p:nvSpPr>
        <p:spPr>
          <a:xfrm>
            <a:off x="1711757" y="5512564"/>
            <a:ext cx="10480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"ကမ္ဘာ့ဖြစ်ရပ်များကယေရှုခရစ်တော်၏နီးကပ်စွာကြွလာတော့မည့်အကြောင်းသတိပေးနေပါသည်။ ဘုရားသခင်၏ ကျေးဇူးတော်တံခါးမပိတ်မီကာလအတွင်းဤလောကကိုသတိပေးကာယေရှုကိုလက်ခံဖို့အခွင့်ပေးရန်ကျွန်ုပ်တို့၏တာဝန်ဖြစ်ပါသည်။ လူများစွာက လှောင်ပြောင်ကြမည်၊ သို့သော် အချို့က လက်ခံကြလိမ့်မည်။ အားတက်ကြပါ၊ နောက်ဆုံးရိတ်သိမ်းချိန်၌ နောဧခေတ်ကထက် များစွာသာ၍ ကြွယ်ဝသော အသီးအနှံများ ရရှိမည်ဖြစ်သည်!"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771ACB-1E78-2C51-9151-9D2ECB91DA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24" r="12624"/>
          <a:stretch/>
        </p:blipFill>
        <p:spPr>
          <a:xfrm>
            <a:off x="10125769" y="1685925"/>
            <a:ext cx="1972279" cy="3757285"/>
          </a:xfrm>
          <a:prstGeom prst="roundRect">
            <a:avLst>
              <a:gd name="adj" fmla="val 16667"/>
            </a:avLst>
          </a:prstGeom>
          <a:ln w="38100">
            <a:solidFill>
              <a:srgbClr val="5A268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n 19" descr="Imagen que contiene tabla, sostener, foto, hombre&#10;&#10;El contenido generado por IA puede ser incorrecto.">
            <a:extLst>
              <a:ext uri="{FF2B5EF4-FFF2-40B4-BE49-F238E27FC236}">
                <a16:creationId xmlns:a16="http://schemas.microsoft.com/office/drawing/2014/main" id="{BEACB64A-A5F8-3125-B823-5461A4A824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02" y="5648992"/>
            <a:ext cx="1513468" cy="1135101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FF5783-FADC-CFE5-EDE7-299FB34747E9}"/>
              </a:ext>
            </a:extLst>
          </p:cNvPr>
          <p:cNvSpPr txBox="1"/>
          <p:nvPr/>
        </p:nvSpPr>
        <p:spPr>
          <a:xfrm>
            <a:off x="5176615" y="3615392"/>
            <a:ext cx="4901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ို့သော်သားရဲတိရစ္ဆာန်များငြိမ်းချမ်းစွာသင်္ဘောထဲသို့ဝင်သည်ကိုအပါအဝင်အံ့ဖွယ်အမှုအရာများကိုမြင်လျက်နေကြသော်လည်း၊လူတို့သည်မိမိတို့၏နေ့စဉ်</a:t>
            </a:r>
            <a:r>
              <a:rPr lang="en-US" b="1" dirty="0"/>
              <a:t> </a:t>
            </a:r>
            <a:r>
              <a:rPr lang="my-MM" b="1" dirty="0"/>
              <a:t>လုပ်ငန်းဆောင်တာများကိုသာဆက်လက်လုပ်ကိုင်နေကြသည်(လုကာ ၁၇:၂၇)။တံခါးမပိတ်မီသင်္ဘောထဲသို့ ဝင်လိုသူ တစ်ဦးမျှ မရှိခဲ့ပေ။"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368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93643-7B8A-4849-F849-1B4395D59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libro, persona, hombre&#10;&#10;El contenido generado por IA puede ser incorrecto.">
            <a:extLst>
              <a:ext uri="{FF2B5EF4-FFF2-40B4-BE49-F238E27FC236}">
                <a16:creationId xmlns:a16="http://schemas.microsoft.com/office/drawing/2014/main" id="{A353775A-6053-1F22-022E-86CF89CBAD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1500"/>
            <a:ext cx="3609975" cy="2476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DCE03F-7E98-3BB9-B125-5C0911C683FF}"/>
              </a:ext>
            </a:extLst>
          </p:cNvPr>
          <p:cNvSpPr txBox="1"/>
          <p:nvPr/>
        </p:nvSpPr>
        <p:spPr>
          <a:xfrm>
            <a:off x="2736373" y="1182679"/>
            <a:ext cx="81894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600"/>
              </a:spcBef>
            </a:pPr>
            <a:r>
              <a:rPr lang="my-MM" sz="6000" b="1" dirty="0">
                <a:solidFill>
                  <a:srgbClr val="FFE3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အဆုံးသည် သောဒုံမြို့နှင့် ဂေါမောရမြို့တို့၌ ရောက်လိမ့်မည်။</a:t>
            </a:r>
          </a:p>
        </p:txBody>
      </p:sp>
    </p:spTree>
    <p:extLst>
      <p:ext uri="{BB962C8B-B14F-4D97-AF65-F5344CB8AC3E}">
        <p14:creationId xmlns:p14="http://schemas.microsoft.com/office/powerpoint/2010/main" val="27738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51A7AD-1A0F-93F5-C798-BEA259CCD27F}"/>
              </a:ext>
            </a:extLst>
          </p:cNvPr>
          <p:cNvSpPr txBox="1"/>
          <p:nvPr/>
        </p:nvSpPr>
        <p:spPr>
          <a:xfrm>
            <a:off x="1" y="10287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ဖျက်စီးရခြင်းအကြောင်းအရင်း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9518E7-3FA5-9E8F-E3E4-93D2C32B6AA1}"/>
              </a:ext>
            </a:extLst>
          </p:cNvPr>
          <p:cNvSpPr txBox="1"/>
          <p:nvPr/>
        </p:nvSpPr>
        <p:spPr>
          <a:xfrm>
            <a:off x="51206" y="593396"/>
            <a:ext cx="115178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'နောဧ​သည်မ​မြင်​ရ​သေး​သော​အရာ​များ​နှင့်​ပတ်သက်၍ဗျာဒိတ်​တော်​ရ​သောအခါကြောက်ရွံ့​ရိုသေ​သော​စိတ်​ရှိ​၍မိမိ​အိမ်သူအိမ်သား​တို့​ကယ်တင်​ခြင်း​ခံရ​ရန်​အတွက်ယုံကြည်​ခြင်း​အားဖြင့်သင်္ဘော​ကို​တည်ဆောက်​လေ​၏။ထို​ယုံကြည်​ခြင်း​အားဖြင့်သူ​သည်လောက​၏​အပြစ်​ကို​ထင်ရှား​စေ​၍ယုံကြည်​ခြင်း​အားဖြင့်​ရရှိ​သော​ဖြောင့်မတ်​ခြင်း​ကိုအမွေ​ဆက်ခံ​သူ​ဖြစ်လာ​၏။ 'ဟေဗြဲဩဝါဒစာ 11:7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635DD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302DA2-7E07-5ED7-5EEC-7F9C2DFEEA7A}"/>
              </a:ext>
            </a:extLst>
          </p:cNvPr>
          <p:cNvSpPr txBox="1"/>
          <p:nvPr/>
        </p:nvSpPr>
        <p:spPr>
          <a:xfrm>
            <a:off x="209549" y="1604278"/>
            <a:ext cx="819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"ယေရှုခရစ်တော်သည်မိမိ၏ဒုတိယအကြိမ်ကြွလာခြင်းကိုသောဒုံမြို့မှလောတထွက်ခွာပြီး မီးတိုက်သင်္ဂြိုဟ်ခံရသောကာလနှင့် နှိုင်းယှဉ်ပြောကြားခဲ့သည် (လုကာ ၁၇:၂၈-၃၀)။"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84EFE15-6E4E-7DFD-ADEB-94EC6EDF2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353" y="3785369"/>
            <a:ext cx="3632174" cy="1732547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Imagen que contiene edificio, gente, hombre, grande&#10;&#10;El contenido generado por IA puede ser incorrecto.">
            <a:extLst>
              <a:ext uri="{FF2B5EF4-FFF2-40B4-BE49-F238E27FC236}">
                <a16:creationId xmlns:a16="http://schemas.microsoft.com/office/drawing/2014/main" id="{CC4F8DBF-0AC7-8F7C-2FA1-86D6B9081D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34" y="1722285"/>
            <a:ext cx="3629293" cy="1879974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tabla, ladrillo, hombre, vivo&#10;&#10;El contenido generado por IA puede ser incorrecto.">
            <a:extLst>
              <a:ext uri="{FF2B5EF4-FFF2-40B4-BE49-F238E27FC236}">
                <a16:creationId xmlns:a16="http://schemas.microsoft.com/office/drawing/2014/main" id="{1F61654D-0048-A9FE-FC68-7252653686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3" y="3287027"/>
            <a:ext cx="3242008" cy="16210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ombre, mujer, tabla, vestido&#10;&#10;El contenido generado por IA puede ser incorrecto.">
            <a:extLst>
              <a:ext uri="{FF2B5EF4-FFF2-40B4-BE49-F238E27FC236}">
                <a16:creationId xmlns:a16="http://schemas.microsoft.com/office/drawing/2014/main" id="{465DECA4-0B0D-89F1-C6C6-18E6E5CC89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57"/>
          <a:stretch/>
        </p:blipFill>
        <p:spPr>
          <a:xfrm>
            <a:off x="160033" y="5094039"/>
            <a:ext cx="2945117" cy="16210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623BAF9-B500-3870-DEF8-7186B7AF75E1}"/>
              </a:ext>
            </a:extLst>
          </p:cNvPr>
          <p:cNvSpPr txBox="1"/>
          <p:nvPr/>
        </p:nvSpPr>
        <p:spPr>
          <a:xfrm>
            <a:off x="3472314" y="3245885"/>
            <a:ext cx="49274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"လူတို့၏စိတ်နှလုံးများသည်အစဉ်အမြဲဆိုးယုတ်ပါ</a:t>
            </a:r>
            <a:r>
              <a:rPr lang="en-US" b="1" dirty="0"/>
              <a:t> </a:t>
            </a:r>
            <a:r>
              <a:rPr lang="my-MM" b="1" dirty="0"/>
              <a:t>သည်(ယေရမိ၁၇:၉၊ရောမ၁:၂၄</a:t>
            </a:r>
            <a:r>
              <a:rPr lang="en-US" b="1" dirty="0"/>
              <a:t>-</a:t>
            </a:r>
            <a:r>
              <a:rPr lang="my-MM" b="1" dirty="0"/>
              <a:t>၃၂)။ခရစ်ယာန်များ</a:t>
            </a:r>
            <a:r>
              <a:rPr lang="en-US" b="1" dirty="0"/>
              <a:t> </a:t>
            </a:r>
            <a:r>
              <a:rPr lang="my-MM" b="1" dirty="0"/>
              <a:t>ပင် အရှက်ရဖွယ်အမှုများကို ပြုလုပ်ဖူးကြသည်။ သို့သော်၊ယခုအချိန်တွင်ဆိုးယုတ်မှုကိုကောင်းမြတ်</a:t>
            </a:r>
            <a:r>
              <a:rPr lang="en-US" b="1" dirty="0"/>
              <a:t> </a:t>
            </a:r>
            <a:r>
              <a:rPr lang="my-MM" b="1" dirty="0"/>
              <a:t>ခြင်းအဖြစ်ကြွေးကြော်နေကြပြီး၊ကောင်းမြတ်ခြင်းကိုမူလှောင်ပြောင်နေကြသည်။ဒါဝိဒ်၏ဝိညာဉ်ကဲ့သို့သော နှလုံးသားများသည်လည်း ထုံထိုင်းသွားပြီ။"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37D80B-CC8D-5498-5A32-A7847C78334C}"/>
              </a:ext>
            </a:extLst>
          </p:cNvPr>
          <p:cNvSpPr txBox="1"/>
          <p:nvPr/>
        </p:nvSpPr>
        <p:spPr>
          <a:xfrm>
            <a:off x="3200401" y="5646888"/>
            <a:ext cx="78590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"ကျွန်ုပ်တို့၏ကမ္ဘာသည် နာသန်ကဲ့သို့သောသူများ လိုအပ်နေပါသည်။ ထိုသူတို့သည် ထုံထိုင်းနေသော နှလုံးသားများကို နိုးထစေပြီး၊ 'ထာဝရဘုရားသည် သင့်အပြစ်ကို လွှတ်တော်မူပြီ။ သင်သည် သေရမည်မဟုတ်' (၂ ရာဇဝင်ချုပ် ၁၂:၁၃) ဟူသော သတင်းကောင်းဖြင့် အားပေးကြမည်ဖြစ်သည်။"</a:t>
            </a:r>
          </a:p>
          <a:p>
            <a:br>
              <a:rPr lang="my-MM" sz="2000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9" name="Imagen 1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9BE833D-7315-D52D-9CE7-424C8835E4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9426" y="5672150"/>
            <a:ext cx="1019225" cy="111506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C64137-9EAF-B0C8-D3CC-3AE52B87BC8B}"/>
              </a:ext>
            </a:extLst>
          </p:cNvPr>
          <p:cNvSpPr txBox="1"/>
          <p:nvPr/>
        </p:nvSpPr>
        <p:spPr>
          <a:xfrm>
            <a:off x="208107" y="2255583"/>
            <a:ext cx="8190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နောဧခေတ်နှင့်နှိုင်းယှဉ်ချက်ကမယုံကြည်မှုအကြောင်းပြောပါက၊လောတခေတ်ကာလများက ကာမဂုဏ်ချော်ခြားမှုနှင့် လူမှုရေးအရှုပ်တော်ပုံများအကြောင်း သတိပေးနေပါသည် (ယုဒ ၁:၇၊ ယေဇကျေလ ၁၆:၄၉-၅၀၊ ၂ ပေတရု ၂:၆-၈)။"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46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31BDA9-7FB9-96C3-04FD-62E235FC3037}"/>
              </a:ext>
            </a:extLst>
          </p:cNvPr>
          <p:cNvSpPr txBox="1"/>
          <p:nvPr/>
        </p:nvSpPr>
        <p:spPr>
          <a:xfrm>
            <a:off x="0" y="1184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ဖျက်ဆီးခြင်းမပြုမီ တရားစီရင်ခြင်း။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0402C-09FC-A441-DB45-AAC5F8C49581}"/>
              </a:ext>
            </a:extLst>
          </p:cNvPr>
          <p:cNvSpPr txBox="1"/>
          <p:nvPr/>
        </p:nvSpPr>
        <p:spPr>
          <a:xfrm>
            <a:off x="747712" y="638472"/>
            <a:ext cx="1069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'ငါ​ဆင်းသွား​၍ ငါ့​ထံသို့​ရောက်လာ​သည့် အော်ဟစ်ငိုကြွေးသံ​အတိုင်း သူ​တို့​အမှန်တကယ်​ပြု​သည်​၊ မ​ပြု​သည်​ကို ငါ​ကြည့်​မည်​။ ပြု​သည်​၊ မ​ပြု​သည်​ကို ငါ​သိ​ရ​လိမ့်မည်​”​ဟု မိန့်​တော်မူ​၏​။ 'ကမ္ဘာဦးကျမ်း 18:21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00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BE1B71-99FB-5A88-BDE7-A2E6812E766A}"/>
              </a:ext>
            </a:extLst>
          </p:cNvPr>
          <p:cNvSpPr txBox="1"/>
          <p:nvPr/>
        </p:nvSpPr>
        <p:spPr>
          <a:xfrm>
            <a:off x="3425090" y="1350758"/>
            <a:ext cx="876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"သောဒုံမြို့၏ ဆိုးယုတ်မှုသည် ထင်ရှားစွာရှိနေပါသည်။ သို့သော် ဖျက်ဆီးမည့်အချိန်မတိုင်မီ၊ ဘုရားသခင်သည်စုံစမ်းစစ်ဆေးသောတရားစီရင်ခြင်းကိုဆောင်ရွက်တော်မူခဲ့သည်(ကမ္ဘာဦးကျမ်း ၁၈:၂၁)။ကောင်းကင်တမန်နှစ်ပါးနှင့်အတူသောဒုံသို့ကြွလာစဉ်၊သူသည်အာဗြံ၏အိမ်ကို ရည်ရွယ်</a:t>
            </a:r>
            <a:r>
              <a:rPr lang="en-US" b="1" dirty="0"/>
              <a:t> </a:t>
            </a:r>
            <a:r>
              <a:rPr lang="my-MM" b="1" dirty="0"/>
              <a:t>ချက်ဖြင့်ဖြတ်သွားတော်မူခဲ့သည်။"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viendo, pájaro, cerca, pieza&#10;&#10;El contenido generado por IA puede ser incorrecto.">
            <a:extLst>
              <a:ext uri="{FF2B5EF4-FFF2-40B4-BE49-F238E27FC236}">
                <a16:creationId xmlns:a16="http://schemas.microsoft.com/office/drawing/2014/main" id="{57DA47E0-4891-C4EB-7EDF-C6295FB5EF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2573" y="3715505"/>
            <a:ext cx="2811944" cy="1819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B1F5527-0F56-D64A-BF83-50473BC887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182" y="2384251"/>
            <a:ext cx="2303348" cy="1855787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asto, campo, edificio, tabla&#10;&#10;El contenido generado por IA puede ser incorrecto.">
            <a:extLst>
              <a:ext uri="{FF2B5EF4-FFF2-40B4-BE49-F238E27FC236}">
                <a16:creationId xmlns:a16="http://schemas.microsoft.com/office/drawing/2014/main" id="{35DA5FD4-8448-9A7E-3D17-684F9CF9A6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56" y="1463927"/>
            <a:ext cx="3206016" cy="2108448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1D43DDC-8B6A-098A-0550-58D23B9C592C}"/>
              </a:ext>
            </a:extLst>
          </p:cNvPr>
          <p:cNvSpPr txBox="1"/>
          <p:nvPr/>
        </p:nvSpPr>
        <p:spPr>
          <a:xfrm>
            <a:off x="3319472" y="2393918"/>
            <a:ext cx="63880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အာဗြဟံထံမှမိမိ၏ရည်ရွယ်ချက်ကိုဝှက်ထားလိုခြင်းမရှိဘဲ၊ဘုရားသခင်သည်သူလုပ်တော့မည့်အရာကိုကြိုတင်ပြောပြခဲ့သည်(ကမ္ဘာဦး၁၈:၁၇</a:t>
            </a:r>
            <a:r>
              <a:rPr lang="en-US" b="1" dirty="0"/>
              <a:t>:</a:t>
            </a:r>
            <a:r>
              <a:rPr lang="my-MM" b="1" dirty="0"/>
              <a:t>၂၁၊အာမုတ်၃:၇)။ထို့နောက်မျှော်လင့်မထားသောအရာတစ်ခုဖြစ်</a:t>
            </a:r>
            <a:r>
              <a:rPr lang="en-US" b="1" dirty="0"/>
              <a:t> </a:t>
            </a:r>
            <a:r>
              <a:rPr lang="my-MM" b="1" dirty="0"/>
              <a:t>ပေါ်လာခဲ့သည်ဘုရားသခင်၏ကိုယ်ပိုင်စရိုက်တော်ကိုပင်တရားစီရင်</a:t>
            </a:r>
            <a:r>
              <a:rPr lang="en-US" b="1" dirty="0"/>
              <a:t> </a:t>
            </a:r>
            <a:r>
              <a:rPr lang="my-MM" b="1" dirty="0"/>
              <a:t>ခြင်းခံရသည် (ကမ္ဘာဦး ၁၈:၂၃-၂၅)။"</a:t>
            </a:r>
          </a:p>
          <a:p>
            <a:br>
              <a:rPr lang="my-MM" sz="2000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F8056D0-EAFD-B434-3160-C9B1519D8F0F}"/>
              </a:ext>
            </a:extLst>
          </p:cNvPr>
          <p:cNvSpPr txBox="1"/>
          <p:nvPr/>
        </p:nvSpPr>
        <p:spPr>
          <a:xfrm>
            <a:off x="2372654" y="3761546"/>
            <a:ext cx="42402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နံနက်အချိန်တွင်အာဗြဟံမြင်လိုက်ရသည်မှာဘုရားသခင်သည်အမှန်ပင်တရားမျှတသောတရားသူကြီးဖြစ်ကြောင်းပင်။ထို</a:t>
            </a:r>
            <a:r>
              <a:rPr lang="en-US" b="1" dirty="0"/>
              <a:t> </a:t>
            </a:r>
            <a:r>
              <a:rPr lang="my-MM" b="1" dirty="0"/>
              <a:t>မနက်တွင် ဘုရားသခင်သည်တရားမျှတစွာစီရင်တော်မူခဲ့သည်ဆိုးယုတ်သူများကိုအပြစ်ဒဏ်ခတ်ပြီးဖြောင့်မတ်သူများကိုကယ်တင်တော်မူခဲ့သည်(ကမ္ဘာဦးကျမ်း၁၉:၂၇၂၉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CCFB15-F8F1-6368-C910-35BA536766D6}"/>
              </a:ext>
            </a:extLst>
          </p:cNvPr>
          <p:cNvSpPr txBox="1"/>
          <p:nvPr/>
        </p:nvSpPr>
        <p:spPr>
          <a:xfrm>
            <a:off x="2292040" y="5723732"/>
            <a:ext cx="75834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"နှစ်ပေါင်းတစ်ထောင်ကြာမည့်ကာလအတွင်းကျွန်ုပ်တို့သည်ဘုရားသခင်၏တ</a:t>
            </a:r>
            <a:r>
              <a:rPr lang="en-US" b="1" dirty="0"/>
              <a:t> </a:t>
            </a:r>
            <a:r>
              <a:rPr lang="my-MM" b="1" dirty="0"/>
              <a:t>ရားစီရင်ချက်များကိုပြန်လည်သုံးသပ်ရန်အခွင့်အရေးရရှိကြမည်ဖြစ်ပြီး၊ အပြစ်နှင့်ပတ်သက်၍ဘုရားသခင်ဆောင်ရွက်တော်မူပုံများတွင်ထင်ရှားသော သူ၏တရားမျှတမှုကို ကိုယ်တိုင်သိရှိခွင့်ရကြမည် (ဗျာဒိတ်ကျမ်း ၂၀:၄)။"</a:t>
            </a:r>
          </a:p>
          <a:p>
            <a:br>
              <a:rPr lang="my-MM" sz="2000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0" name="Imagen 19" descr="Imagen que contiene exterior, ropa, persona, parado&#10;&#10;El contenido generado por IA puede ser incorrecto.">
            <a:extLst>
              <a:ext uri="{FF2B5EF4-FFF2-40B4-BE49-F238E27FC236}">
                <a16:creationId xmlns:a16="http://schemas.microsoft.com/office/drawing/2014/main" id="{7E08A4CD-5127-A49A-3172-62EABDAAE2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06" y="3840480"/>
            <a:ext cx="2120835" cy="2727762"/>
          </a:xfrm>
          <a:prstGeom prst="snip2DiagRect">
            <a:avLst>
              <a:gd name="adj1" fmla="val 1633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241951-0ADB-0D10-7A29-794A660BBA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741" y="4145121"/>
            <a:ext cx="2728304" cy="263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31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5441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Comic Sans MS</vt:lpstr>
      <vt:lpstr>Constantia</vt:lpstr>
      <vt:lpstr>DeepSeek-CJK-patch</vt:lpstr>
      <vt:lpstr>Inter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11</cp:revision>
  <dcterms:created xsi:type="dcterms:W3CDTF">2025-05-21T15:34:54Z</dcterms:created>
  <dcterms:modified xsi:type="dcterms:W3CDTF">2025-05-26T04:09:57Z</dcterms:modified>
</cp:coreProperties>
</file>