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16" y="-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my-MM" sz="1600" b="0" i="0" dirty="0"/>
            <a:t>အာဗြံ(အာဗြဟံ)အား ဟာရန်မြို့တွင် ဘုရားသခင် ခေါ်တော်မူချိန်မှ ယာကုပ်အီဂျစ်ပြည်သို့ရောက်သည်အထိ: နှစ်ပေါင်း ၂၁၅ ကြာမြင့်ခဲ့သည်။</a:t>
          </a:r>
          <a:endParaRPr lang="es-ES" sz="16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my-MM" sz="1600" b="0" i="0" dirty="0"/>
            <a:t>ယာကုပ် အီဂျစ်ပြည်ရောက်ချိန်မှ ဣသရေလလူမျိုးများ အီဂျစ်မှ ထွက်ခွာချိန် (ထွက်မြောက်ရာကျမ်း) အထိနှစ်ပေါင်း ၂၁၅ ကြာမြင့်ခဲ့သည်။</a:t>
          </a:r>
          <a:endParaRPr lang="es-ES" sz="1600" b="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/>
            <a:t>Ahmose I (1575/1550)</a:t>
          </a:r>
          <a:r>
            <a:rPr lang="my-MM" sz="1600" b="1" dirty="0"/>
            <a:t>။ </a:t>
          </a:r>
          <a:r>
            <a:rPr lang="en-US" sz="1600" b="1" dirty="0"/>
            <a:t>Hyksos </a:t>
          </a:r>
          <a:r>
            <a:rPr lang="my-MM" sz="1600" b="1" dirty="0"/>
            <a:t>ကိုအနိုင်ယူသည်။သူသည်“ယောသပ်ကို မသိ”သောဖာရောဘုရင်ဖြစ်ပြီးအစ္စရေးတို့၏ကျွန်ဖြစ်ခဲ့သည်(ထွ.၁:၈-၁၂)၊</a:t>
          </a:r>
          <a:endParaRPr lang="es-ES" sz="16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 err="1"/>
            <a:t>AmenophisI</a:t>
          </a:r>
          <a:r>
            <a:rPr lang="en-US" sz="1600" b="1" dirty="0"/>
            <a:t>(1550/1530)</a:t>
          </a:r>
          <a:r>
            <a:rPr lang="my-MM" sz="1600" b="1" dirty="0"/>
            <a:t>။ဣသရေလအမျိုးကိုဆက်လက်ညှဉ်းဆဲ (ထွ ၁:၁၃-၁၄)၊</a:t>
          </a:r>
          <a:endParaRPr lang="es-ES" sz="16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Thutmose I (</a:t>
          </a:r>
          <a:r>
            <a:rPr lang="my-MM" sz="1600" b="1" dirty="0"/>
            <a:t>၁၅၃၀/၁၅၁၇)။ ဟေဗြဲကလေးများကိုသတ်ဖြတ်ရန်အမိန့်ပေးတော်မူသည် (ထွ ၁း၁၅-၂၂)၊</a:t>
          </a:r>
          <a:endParaRPr lang="es-ES" sz="16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dirty="0"/>
            <a:t>မောရှေ (၁၅၃၀/၁၄၁၀)။ </a:t>
          </a:r>
          <a:r>
            <a:rPr lang="en-US" sz="1600" b="1" dirty="0"/>
            <a:t>Thutmose I </a:t>
          </a:r>
          <a:r>
            <a:rPr lang="my-MM" sz="1600" b="1" dirty="0"/>
            <a:t>၏သမီး</a:t>
          </a:r>
          <a:r>
            <a:rPr lang="en-US" sz="1600" b="1" dirty="0"/>
            <a:t> Hatshepsut </a:t>
          </a:r>
          <a:r>
            <a:rPr lang="my-MM" sz="1600" b="1" dirty="0"/>
            <a:t>မှမွေးစားခဲ့သည် (ထွ. 1:8-12)</a:t>
          </a:r>
          <a:endParaRPr lang="es-ES" sz="16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/>
            <a:t>Thutmose II (1517/?)</a:t>
          </a:r>
          <a:r>
            <a:rPr lang="my-MM" sz="1600" b="1" dirty="0"/>
            <a:t>။</a:t>
          </a:r>
          <a:r>
            <a:rPr lang="en-US" sz="1600" b="1" dirty="0"/>
            <a:t> </a:t>
          </a:r>
          <a:r>
            <a:rPr lang="my-MM" sz="1600" b="1" dirty="0"/>
            <a:t>နန်းတက်စဉ်တွင်မောရှေအီဂျစ်ပြည်မှထွက်ပြေးခဲ့သည်(၁၄၉၀)</a:t>
          </a:r>
          <a:endParaRPr lang="es-ES" sz="16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Hatshepsut (?/</a:t>
          </a:r>
          <a:r>
            <a:rPr lang="my-MM" sz="1600" b="1" dirty="0"/>
            <a:t>၁၄၇၉)။ သူ၏ “သား” သည် အီဂျစ်ပြည်သို့ မပြန်မီ သေဆုံးသွားခဲ့သည်။</a:t>
          </a:r>
          <a:endParaRPr lang="es-ES" sz="16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Thutmose III (1479/1450)</a:t>
          </a:r>
          <a:r>
            <a:rPr lang="my-MM" sz="1600" b="1" dirty="0"/>
            <a:t>။ ထွက်မြောက်ရာ၏ဖာရော။ သူ၏သားဦးသည် “တိရစ္ဆာန်များကို အုပ်စိုး” သော်လည်း ၁၀ ကြိမ်မြောက်ကပ်ဘေးတွင် သေဆုံးသွားသောကြောင့် စိုးစံခြင်းမရှိခဲ့ပေ။</a:t>
          </a:r>
          <a:endParaRPr lang="es-ES" sz="16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Amenophis II (1450/1424)</a:t>
          </a:r>
          <a:r>
            <a:rPr lang="my-MM" sz="1600" b="1" dirty="0"/>
            <a:t>။ </a:t>
          </a:r>
          <a:r>
            <a:rPr lang="en-US" sz="1600" b="1" dirty="0"/>
            <a:t>Thutmose III </a:t>
          </a:r>
          <a:r>
            <a:rPr lang="my-MM" sz="1600" b="1" dirty="0"/>
            <a:t>၏သားတော်၊ သို့သော်သူ၏သားဦးမဟုတ်ပါ။</a:t>
          </a:r>
          <a:endParaRPr lang="es-ES" sz="16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အစ္စရေးလူမျိုးတို့ကိုအတင်းအဓမ္မအလုပ်ခိုင်းစေရန်အုပ်ချုပ်ရေးမှူးများခန့်ကာအဆောက်အအုံများ တည်ဆောက်စေခဲ့သည် (ထွက် ၁:၁၁)။</a:t>
          </a:r>
          <a:endParaRPr lang="es-ES" sz="1600" b="1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အီဂျစ်လူမျိုးတို့သည် အစ္စရေးတို့အား အလုပ်ပိုမိုတင်းကြပ်စွာခိုင်းပြီး ကျေးကျွန်သဖွယ် ညှဉ်းပန်းနှိပ်စက်ခဲ့ကြသည် (ထွက် ၁:၁၃-၁၄)။</a:t>
          </a:r>
          <a:endParaRPr lang="es-ES" sz="1600" b="1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သူတို့သည်သားယောက်ျားလေးများကိုသတ်ပစ်ရန်၀မ်းဆွဲများကိုအသုံးပြု၍ အမိန့်ထုတ်ပြန်ခဲ့သည် (ထွက် ၁:၁၅-၁၆)။</a:t>
          </a:r>
          <a:endParaRPr lang="es-ES" sz="16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နောက်ဆုံးတွင်အီဂျစ်ဘုရင်သည်ယောက်ျားကလေးများအားအတင်းအဓမ္မ သတ်ဖြတ်ရန် အမိန့်ထုတ်ပြန်ခဲ့သည် (ထွက် ၁:၂၂)။</a:t>
          </a:r>
          <a:endParaRPr lang="es-ES" sz="1600" b="1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အာဗြံ(အာဗြဟံ)အား ဟာရန်မြို့တွင် ဘုရားသခင် ခေါ်တော်မူချိန်မှ ယာကုပ်အီဂျစ်ပြည်သို့ရောက်သည်အထိ: နှစ်ပေါင်း ၂၁၅ ကြာမြင့်ခဲ့သည်။</a:t>
          </a:r>
          <a:endParaRPr lang="es-ES" sz="16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ယာကုပ် အီဂျစ်ပြည်ရောက်ချိန်မှ ဣသရေလလူမျိုးများ အီဂျစ်မှ ထွက်ခွာချိန် (ထွက်မြောက်ရာကျမ်း) အထိနှစ်ပေါင်း ၂၁၅ ကြာမြင့်ခဲ့သည်။</a:t>
          </a:r>
          <a:endParaRPr lang="es-ES" sz="1600" b="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Ahmose I (1575/1550)</a:t>
          </a:r>
          <a:r>
            <a:rPr lang="my-MM" sz="1600" b="1" kern="1200" dirty="0"/>
            <a:t>။ </a:t>
          </a:r>
          <a:r>
            <a:rPr lang="en-US" sz="1600" b="1" kern="1200" dirty="0"/>
            <a:t>Hyksos </a:t>
          </a:r>
          <a:r>
            <a:rPr lang="my-MM" sz="1600" b="1" kern="1200" dirty="0"/>
            <a:t>ကိုအနိုင်ယူသည်။သူသည်“ယောသပ်ကို မသိ”သောဖာရောဘုရင်ဖြစ်ပြီးအစ္စရေးတို့၏ကျွန်ဖြစ်ခဲ့သည်(ထွ.၁:၈-၁၂)၊</a:t>
          </a:r>
          <a:endParaRPr lang="es-ES" sz="16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/>
            <a:t>AmenophisI</a:t>
          </a:r>
          <a:r>
            <a:rPr lang="en-US" sz="1600" b="1" kern="1200" dirty="0"/>
            <a:t>(1550/1530)</a:t>
          </a:r>
          <a:r>
            <a:rPr lang="my-MM" sz="1600" b="1" kern="1200" dirty="0"/>
            <a:t>။ဣသရေလအမျိုးကိုဆက်လက်ညှဉ်းဆဲ (ထွ ၁:၁၃-၁၄)၊</a:t>
          </a:r>
          <a:endParaRPr lang="es-ES" sz="16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Thutmose I (</a:t>
          </a:r>
          <a:r>
            <a:rPr lang="my-MM" sz="1600" b="1" kern="1200" dirty="0"/>
            <a:t>၁၅၃၀/၁၅၁၇)။ ဟေဗြဲကလေးများကိုသတ်ဖြတ်ရန်အမိန့်ပေးတော်မူသည် (ထွ ၁း၁၅-၂၂)၊</a:t>
          </a:r>
          <a:endParaRPr lang="es-ES" sz="16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မောရှေ (၁၅၃၀/၁၄၁၀)။ </a:t>
          </a:r>
          <a:r>
            <a:rPr lang="en-US" sz="1600" b="1" kern="1200" dirty="0"/>
            <a:t>Thutmose I </a:t>
          </a:r>
          <a:r>
            <a:rPr lang="my-MM" sz="1600" b="1" kern="1200" dirty="0"/>
            <a:t>၏သမီး</a:t>
          </a:r>
          <a:r>
            <a:rPr lang="en-US" sz="1600" b="1" kern="1200" dirty="0"/>
            <a:t> Hatshepsut </a:t>
          </a:r>
          <a:r>
            <a:rPr lang="my-MM" sz="1600" b="1" kern="1200" dirty="0"/>
            <a:t>မှမွေးစားခဲ့သည် (ထွ. 1:8-12)</a:t>
          </a:r>
          <a:endParaRPr lang="es-ES" sz="1600" kern="120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Thutmose II (1517/?)</a:t>
          </a:r>
          <a:r>
            <a:rPr lang="my-MM" sz="1600" b="1" kern="1200" dirty="0"/>
            <a:t>။</a:t>
          </a:r>
          <a:r>
            <a:rPr lang="en-US" sz="1600" b="1" kern="1200" dirty="0"/>
            <a:t> </a:t>
          </a:r>
          <a:r>
            <a:rPr lang="my-MM" sz="1600" b="1" kern="1200" dirty="0"/>
            <a:t>နန်းတက်စဉ်တွင်မောရှေအီဂျစ်ပြည်မှထွက်ပြေးခဲ့သည်(၁၄၉၀)</a:t>
          </a:r>
          <a:endParaRPr lang="es-ES" sz="16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Hatshepsut (?/</a:t>
          </a:r>
          <a:r>
            <a:rPr lang="my-MM" sz="1600" b="1" kern="1200" dirty="0"/>
            <a:t>၁၄၇၉)။ သူ၏ “သား” သည် အီဂျစ်ပြည်သို့ မပြန်မီ သေဆုံးသွားခဲ့သည်။</a:t>
          </a:r>
          <a:endParaRPr lang="es-ES" sz="1600" kern="120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Thutmose III (1479/1450)</a:t>
          </a:r>
          <a:r>
            <a:rPr lang="my-MM" sz="1600" b="1" kern="1200" dirty="0"/>
            <a:t>။ ထွက်မြောက်ရာ၏ဖာရော။ သူ၏သားဦးသည် “တိရစ္ဆာန်များကို အုပ်စိုး” သော်လည်း ၁၀ ကြိမ်မြောက်ကပ်ဘေးတွင် သေဆုံးသွားသောကြောင့် စိုးစံခြင်းမရှိခဲ့ပေ။</a:t>
          </a:r>
          <a:endParaRPr lang="es-ES" sz="1600" kern="120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Amenophis II (1450/1424)</a:t>
          </a:r>
          <a:r>
            <a:rPr lang="my-MM" sz="1600" b="1" kern="1200" dirty="0"/>
            <a:t>။ </a:t>
          </a:r>
          <a:r>
            <a:rPr lang="en-US" sz="1600" b="1" kern="1200" dirty="0"/>
            <a:t>Thutmose III </a:t>
          </a:r>
          <a:r>
            <a:rPr lang="my-MM" sz="1600" b="1" kern="1200" dirty="0"/>
            <a:t>၏သားတော်၊ သို့သော်သူ၏သားဦးမဟုတ်ပါ။</a:t>
          </a:r>
          <a:endParaRPr lang="es-ES" sz="16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အစ္စရေးလူမျိုးတို့ကိုအတင်းအဓမ္မအလုပ်ခိုင်းစေရန်အုပ်ချုပ်ရေးမှူးများခန့်ကာအဆောက်အအုံများ တည်ဆောက်စေခဲ့သည် (ထွက် ၁:၁၁)။</a:t>
          </a:r>
          <a:endParaRPr lang="es-ES" sz="1600" b="1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အီဂျစ်လူမျိုးတို့သည် အစ္စရေးတို့အား အလုပ်ပိုမိုတင်းကြပ်စွာခိုင်းပြီး ကျေးကျွန်သဖွယ် ညှဉ်းပန်းနှိပ်စက်ခဲ့ကြသည် (ထွက် ၁:၁၃-၁၄)။</a:t>
          </a:r>
          <a:endParaRPr lang="es-ES" sz="1600" b="1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သူတို့သည်သားယောက်ျားလေးများကိုသတ်ပစ်ရန်၀မ်းဆွဲများကိုအသုံးပြု၍ အမိန့်ထုတ်ပြန်ခဲ့သည် (ထွက် ၁:၁၅-၁၆)။</a:t>
          </a:r>
          <a:endParaRPr lang="es-ES" sz="16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နောက်ဆုံးတွင်အီဂျစ်ဘုရင်သည်ယောက်ျားကလေးများအားအတင်းအဓမ္မ သတ်ဖြတ်ရန် အမိန့်ထုတ်ပြန်ခဲ့သည် (ထွက် ၁:၂၂)။</a:t>
          </a:r>
          <a:endParaRPr lang="es-ES" sz="1600" b="1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F7DB-E95E-4F06-AD89-24D93679934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D535-01C6-474C-BD1E-91D9C8A60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D535-01C6-474C-BD1E-91D9C8A60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D535-01C6-474C-BD1E-91D9C8A60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8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3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8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4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5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6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3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7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9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1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7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56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3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christianbiblestudy.org/bible/myanmar-judson-1835/exodus/2/2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newchristianbiblestudy.org/bible/myanmar-judson-1835/exodus/2/2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3983982"/>
            <a:ext cx="5001186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my-MM" sz="4000" dirty="0"/>
              <a:t>"ဖိနှိပ်မှု - မောရှေ၏ နောက်ခံသမိုင်းနှင့် မွေးဖွားခြင်း"</a:t>
            </a:r>
            <a:endParaRPr kumimoji="0" lang="en" sz="4000" b="1" i="0" u="none" strike="noStrike" kern="1200" cap="none" spc="3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9900">
                  <a:lumMod val="50000"/>
                </a:srgbClr>
              </a:solidFill>
              <a:effectLst>
                <a:outerShdw dist="38100" dir="2700000" algn="bl" rotWithShape="0">
                  <a:srgbClr val="FF9900">
                    <a:lumMod val="75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14727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-1" y="67691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b="1" dirty="0"/>
              <a:t>ကျရှုံးသောကယ်တင်ရှင်(ထွက်မြောက်ရာ ၂:၁၁–၂၅)</a:t>
            </a:r>
            <a:br>
              <a:rPr lang="my-MM" sz="3200" dirty="0"/>
            </a:b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'ထို​အမှု​ကို ဖာရော​မင်းကြီး​ကြားသိ​သောအခါ မောရှေ​ကို​သတ်​ရန်​ရှာကြံ​သဖြင့် မောရှေ​သည် ဖာရော​မင်းကြီး​ထံမှ ထွက်ပြေး​၍ မိဒျန်​ပြည်​၌​နေထိုင်​လေ​၏​။ သူ​သည်ရေတွင်း​နား​မှာထိုင်​နေ​စဉ် 'ထွက်မြောက်ရာကျမ်း 2:15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"မောရှေ၏ ငယ်ဘဝအကြောင်း ကျွန်ုပ်တို့သိရှိသည်မှာ အလွန်နည်းပါးသည်။ ထီးနန်းအတွက် ဖြစ်နိုင်ခြေရှိသော အမွေဆက်ခံသူတစ်ဦးအနေဖြင့်၊ သူသည် စစ်ရေးနှင့် နိုင်ငံရေးဆိုင်ရာကျွမ်းကျင်မှုများအပါအဝင်သင့်လျော်သောပညာရေးကို ရရှိခဲ့မည်ဖြစ်သည်" (</a:t>
            </a:r>
            <a:r>
              <a:rPr lang="en-US" b="1" dirty="0">
                <a:solidFill>
                  <a:schemeClr val="bg1"/>
                </a:solidFill>
              </a:rPr>
              <a:t>EGW</a:t>
            </a:r>
            <a:r>
              <a:rPr lang="my-MM" b="1" dirty="0">
                <a:solidFill>
                  <a:schemeClr val="bg1"/>
                </a:solidFill>
              </a:rPr>
              <a:t>၊ "</a:t>
            </a:r>
            <a:r>
              <a:rPr lang="en-US" b="1" dirty="0">
                <a:solidFill>
                  <a:schemeClr val="bg1"/>
                </a:solidFill>
              </a:rPr>
              <a:t>Patriarchs and Prophets</a:t>
            </a:r>
            <a:r>
              <a:rPr lang="my-MM" b="1" dirty="0">
                <a:solidFill>
                  <a:schemeClr val="bg1"/>
                </a:solidFill>
              </a:rPr>
              <a:t>၊" စာ-၂၄၅)။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20794" y="3418368"/>
            <a:ext cx="73120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"မောရှေအသက် ၄၀ နီးပါးအရွယ်တွင် နိုင်ငံရေးအရှုပ်တော်ပုံများကြောင့် ဒုတိယမြောက်(</a:t>
            </a:r>
            <a:r>
              <a:rPr lang="en-US" b="1" dirty="0" err="1">
                <a:solidFill>
                  <a:schemeClr val="bg1"/>
                </a:solidFill>
              </a:rPr>
              <a:t>ThutmoseII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my-MM" b="1" dirty="0">
                <a:solidFill>
                  <a:schemeClr val="bg1"/>
                </a:solidFill>
              </a:rPr>
              <a:t>ဖာရောဘုရင်အဖြစ်ကြေညာခံရကြောင်းကျွန်ုပ်တို့သိရှိသည်။ထိုအချိန်တွင်မောရှေကဣသရေလလူမျိုးများကို လွတ်မြောက်စေရန် အချိန်ကောင်းရောက်ပြီဟု ယုံကြည်ခဲ့သည်။ သို့သော် သူသည် အီဂျစ်လူတစ်ဦးကို သတ်ဖြတ်ခြင်းဖြင့် လွတ်မြောက်ရေးလုပ်ငန်းကို စတင်ခဲ့သည်။ ဤသည်မှာ ကြီးမားသောအမှားတစ်ခုဖြစ်ခဲ့သည် (ထွက် ၂:၁၁-၁၂)။ သူ၏လူမျိုးပင် သူ့ကို ကယ်တင်ရှင်အဖြစ် မသတ်မှတ်ခဲ့ကြပေ (ထွက် ၂:၁၃-၁၄; တမန် ၇:၂၅)။"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232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>
                <a:solidFill>
                  <a:schemeClr val="bg1"/>
                </a:solidFill>
              </a:rPr>
              <a:t>မောရှေသည်ရက်ပိုင်းအတွင်း</a:t>
            </a:r>
            <a:r>
              <a:rPr lang="my-MM" dirty="0">
                <a:solidFill>
                  <a:schemeClr val="bg1"/>
                </a:solidFill>
              </a:rPr>
              <a:t>ဖာရော၏နန်းတွင်း အထင်ကရပုဂ္ဂိုလ်ဘဝမှ</a:t>
            </a:r>
            <a:br>
              <a:rPr lang="my-MM" dirty="0">
                <a:solidFill>
                  <a:schemeClr val="bg1"/>
                </a:solidFill>
              </a:rPr>
            </a:br>
            <a:r>
              <a:rPr lang="my-MM" b="1" dirty="0">
                <a:solidFill>
                  <a:schemeClr val="bg1"/>
                </a:solidFill>
              </a:rPr>
              <a:t>ထွက်ပြေးတိမ်းရှောင်ရသော သိုးထိန်းဘဝသို့</a:t>
            </a:r>
            <a:r>
              <a:rPr lang="my-MM" dirty="0">
                <a:solidFill>
                  <a:schemeClr val="bg1"/>
                </a:solidFill>
              </a:rPr>
              <a:t> ရောက်ရှိသွားခဲ့သည် (ထွက် ၂:၁၅-၂၂)။သို့သော်</a:t>
            </a:r>
            <a:r>
              <a:rPr lang="my-MM" b="1" dirty="0">
                <a:solidFill>
                  <a:schemeClr val="bg1"/>
                </a:solidFill>
              </a:rPr>
              <a:t>ဘုရားသခင်သည်မောရှေကိုစွန့်ပစ်တော်မမူခဲ့ပါ</a:t>
            </a:r>
            <a:r>
              <a:rPr lang="my-MM" dirty="0">
                <a:solidFill>
                  <a:schemeClr val="bg1"/>
                </a:solidFill>
              </a:rPr>
              <a:t>။သူ၏အမှားများရှိသော်လည်း၊ဘုရားသခင်သည် သူ့အား </a:t>
            </a:r>
            <a:r>
              <a:rPr lang="my-MM" b="1" dirty="0">
                <a:solidFill>
                  <a:schemeClr val="bg1"/>
                </a:solidFill>
              </a:rPr>
              <a:t>ဆက်လက်အသုံးပြုတော်မူခဲ့သည်</a:t>
            </a:r>
            <a:r>
              <a:rPr lang="my-MM" dirty="0">
                <a:solidFill>
                  <a:schemeClr val="bg1"/>
                </a:solidFill>
              </a:rPr>
              <a:t>။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40110"/>
            <a:ext cx="109048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400" b="1" dirty="0"/>
              <a:t>"ဖာရောဘုရင်၏ ခမ်းနားထည်ဝါသော နန်းတော်နှင့် ထီးနန်းစည်းစိမ်တို့ကို မောရှေအား ဆွဲဆောင်ရန် ကမ်းလှမ်းခဲ့သော်လည်း၊ သူသိမြင်ခဲ့သည် - ထိုဘုန်းတန်ခိုးကြီးသော နန်းတွင်းသူနန်းတွင်းသားများအလယ်တွင် လူတို့ကို ဘုရားသခင်ကို မေ့လျော့စေသော အပြစ်၏ပျော်ရွှင်မှုများ ပြည့်နှက်နေသည်ကိုပင်။</a:t>
            </a:r>
          </a:p>
          <a:p>
            <a:pPr>
              <a:lnSpc>
                <a:spcPct val="150000"/>
              </a:lnSpc>
            </a:pPr>
            <a:r>
              <a:rPr lang="my-MM" sz="2400" b="1" dirty="0"/>
              <a:t>မောရှေသည် ရွှေချထားသော နန်းတော်ကြီးကို ကျော်လွန်၍၊ မြေကြီးဘုရင်၏ သရဖူကို ကျော်လွန်၍၊ အပြစ်ညစ်ညူးခြင်းမရှိသော နိုင်ငံတော်၌ အမြင့်မြတ်ဆုံးသောသူတို့အား ပေးအပ်မည့် ဂုဏ်ကျေးဇူးတော်များကို မျှော်မှန်းခဲ့သည်။ ယုံကြည်ခြင်းမျက်စိဖြင့် သူမြင်ခဲ့သည် - ကောင်းကင်ဘုံ၏ဘုရင်မှ အောင်မြင်သူတို့၏နဖူးတွင် တပ်ဆင်ပေးမည့် မပျောက်မပျက်နိုင်သော သရဖူတော်ကို မြင်ခဲ့သည် 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0" y="163286"/>
            <a:ext cx="402597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ကာလအင်တန်ကြာပြီးမှ၊ အဲဂုတ္တုရှင်ဘုရင်အနိစ္စရောက်လေ၏။ဣသရေလအမျိုးသားတို့လည်းအစေကျွန်ခံရသောကြောင့်ညည်းတွားငိုကြွေးကြ၏။ ထိုသို့အစေကျွန်ခံ၍ငိုကြွေးသော အသံသည်ဘုရားသခင်ထံတော်သို့ တက်ရောက်လေ၏။</a:t>
            </a:r>
            <a:br>
              <a:rPr lang="my-MM" sz="2400" dirty="0"/>
            </a:br>
            <a:r>
              <a:rPr lang="my-MM" sz="2400" baseline="30000" dirty="0">
                <a:hlinkClick r:id="rId3"/>
              </a:rPr>
              <a:t>24</a:t>
            </a:r>
            <a:r>
              <a:rPr lang="my-MM" sz="2400" baseline="30000" dirty="0"/>
              <a:t> </a:t>
            </a:r>
            <a:r>
              <a:rPr lang="my-MM" sz="2400" dirty="0"/>
              <a:t>သူတို့ညည်းတွားမြည်တမ်း</a:t>
            </a:r>
            <a:r>
              <a:rPr lang="en-US" sz="2400" dirty="0"/>
              <a:t> </a:t>
            </a:r>
            <a:r>
              <a:rPr lang="my-MM" sz="2400" dirty="0"/>
              <a:t>ခြင်းအသံကို ဘုရားသခင်ကြားတော်မူလျှင်၊အာဗြဟံ၊ဣဇာက်၊ ယာကုပ်နှင့်ပြုခဲ့ဘူးသောပဋိ</a:t>
            </a:r>
            <a:r>
              <a:rPr lang="en-US" sz="2400" dirty="0"/>
              <a:t> </a:t>
            </a:r>
            <a:r>
              <a:rPr lang="my-MM" sz="2400" dirty="0"/>
              <a:t>ညာဉ်ကို အောက်မေ့တော်မူ၏။</a:t>
            </a:r>
            <a:br>
              <a:rPr lang="my-MM" sz="2400" dirty="0"/>
            </a:br>
            <a:r>
              <a:rPr lang="my-MM" sz="2400" baseline="30000" dirty="0">
                <a:hlinkClick r:id="rId4"/>
              </a:rPr>
              <a:t>25</a:t>
            </a:r>
            <a:r>
              <a:rPr lang="my-MM" sz="2400" baseline="30000" dirty="0"/>
              <a:t> </a:t>
            </a:r>
            <a:r>
              <a:rPr lang="my-MM" sz="2400" dirty="0"/>
              <a:t>ဘုရားသခင်သည်လည်း၊ ဣသရေလအမျိုးသားတို့ကို ကြည့်ရှု၍ သူတို့အမှုကို ဆင်ခြင်တော်မူ၏။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2:23–25, NKJV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022409" y="4262187"/>
            <a:ext cx="61876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အီဂျစ်ပြည်ရှိ ဘုရားသခင်၏ လူမျိုး (ထွက်မြောက်ရာ ၁:၁–၁၄)</a:t>
            </a:r>
            <a:endParaRPr lang="my-MM" dirty="0"/>
          </a:p>
          <a:p>
            <a:endParaRPr lang="en-US" b="1" dirty="0"/>
          </a:p>
          <a:p>
            <a:r>
              <a:rPr lang="my-MM" b="1" dirty="0"/>
              <a:t>အာဗြံမှ မောရှေအထိ (ကမ္ဘာဦးကျမ်း ၁၅:၁၃; ထွက်မြောက်ရာ ၁:၈)</a:t>
            </a:r>
            <a:endParaRPr lang="my-MM" dirty="0"/>
          </a:p>
          <a:p>
            <a:endParaRPr lang="en-US" b="1" dirty="0"/>
          </a:p>
          <a:p>
            <a:r>
              <a:rPr lang="my-MM" b="1" dirty="0"/>
              <a:t>သစ္စာရှိမှု၏ အောင်ပွဲ (ထွက်မြောက်ရာ ၁:၁၅–၂၂)</a:t>
            </a:r>
            <a:endParaRPr lang="my-MM" dirty="0"/>
          </a:p>
          <a:p>
            <a:endParaRPr lang="en-US" b="1" dirty="0"/>
          </a:p>
          <a:p>
            <a:r>
              <a:rPr lang="my-MM" b="1" dirty="0"/>
              <a:t>နိုင်းမြစ်၏သား (ထွက်မြောက်ရာ ၂:၁–၁၀)</a:t>
            </a:r>
            <a:endParaRPr lang="my-MM" dirty="0"/>
          </a:p>
          <a:p>
            <a:pPr lvl="0">
              <a:spcBef>
                <a:spcPts val="1200"/>
              </a:spcBef>
              <a:defRPr/>
            </a:pPr>
            <a:r>
              <a:rPr lang="my-MM" b="1" dirty="0"/>
              <a:t>ကျရှုံးသော ကယ်တင်ရှင် (ထွက်မြောက်ရာ ၂:၁၁–၂၅)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"ထွက်မြောက်ရာကျမ်းသည်၎င်း၏ဇာတ်လမ်းကို ဖာရောဘုရင်၏ခွင့်ပြုချက်ဖြင့် အီဂျစ်နိုင်ငံတွင်အသေးစားမိသားစုတစ်စုအခြေချနေထိုင်ခြင်းဖြင့်စတင်ပါသည်။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544557" y="5785840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6294104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210060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818366"/>
            <a:ext cx="485374" cy="168315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046807"/>
            <a:ext cx="7192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အခြေအနေမှာတစ်နေ့တစ်ခြားပိုမိုဆိုးရွားလာပါသည်။ထိုဒုက္ခအကြားတွင် ရှိဖရာနှင့်ပုအာဆိုသည့်မိန်းမနှစ်ဦး၏သစ္စာရှိမှုများထွန်းလင်းတောက်ပလာသကဲ့သို့၊ဘုရားသခင်က၎င်း၏လူမျိုးတို့အားပေးအပ်သောမျှော်လင့်ခြင်းအလင်းရောင်လည်း ထွန်းညှိလာပါသည်။ ထိုအလင်းရောင်မှာ နိုင်းမြစ်မှ ကယ်တင်ခံရသော လှပသည့်ကလေး၊ မောရှေပင်ဖြစ်သည်။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179876"/>
            <a:ext cx="7192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"ရုတ်တရက် အခြေအနေများ ပြောင်းလဲသွားကာ၊ သူတို့သည် အီဂျစ်လူမျိုးတို့၏ 'သခင်များ'အတွက်အဓမ္မအလုပ်လုပ်ရသောကျွန်များအဖြစ်ပြောင်းလဲခံလိုက်ရသည်။"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91519"/>
            <a:ext cx="98012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000" b="1" dirty="0"/>
              <a:t>အီဂျစ်ပြည်ရှိဘုရားသခင်၏လူမျိုး(ထွက်မြောက်ရာ ၁:၁–၁၄)</a:t>
            </a:r>
            <a:endParaRPr lang="my-MM" sz="3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889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'အီဂျစ်​ပြည်​သို့​ရောက်လာ​ကြ​သော အစ္စရေး​၏​သား​တို့​အမည်​များ​ကား ဤသို့တည်း​။ ယာကုပ်​နှင့်အတူ မိသားစု​အလိုက် ရောက်လာ​သော​သူ​များ​မှာ 'ထွက်မြောက်ရာကျမ်း 1:1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20000"/>
                  <a:lumOff val="80000"/>
                </a:srgbClr>
              </a:solidFill>
              <a:effectLst>
                <a:glow rad="889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မောရှေ၏ဒုတိယကျမ်းကိုလက်တင်ဘာသာတွင်ခေါင်းစဉ်အရ "</a:t>
            </a:r>
            <a:r>
              <a:rPr lang="en-US" dirty="0"/>
              <a:t>Exodus" (</a:t>
            </a:r>
            <a:r>
              <a:rPr lang="my-MM" dirty="0"/>
              <a:t>ထွက်မြောက်ရာကျမ်း) ဟုခေါ်ပါသည်။ သို့သော် ဟီဘရူးဘာသာတွင"</a:t>
            </a:r>
            <a:r>
              <a:rPr lang="en-US" dirty="0" err="1"/>
              <a:t>Shemot</a:t>
            </a:r>
            <a:r>
              <a:rPr lang="en-US" dirty="0"/>
              <a:t>" </a:t>
            </a:r>
            <a:r>
              <a:rPr lang="my-MM" dirty="0"/>
              <a:t>၎င်း၏အဖွင့်စကားလုံးများ </a:t>
            </a:r>
            <a:r>
              <a:rPr lang="en-US" dirty="0"/>
              <a:t>(</a:t>
            </a:r>
            <a:r>
              <a:rPr lang="my-MM" dirty="0"/>
              <a:t>အမည်များ) ဟု သိကြပါသည်။ (ထွက်မြောက်ရာကျမ်း ၁:၁)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4" y="3861801"/>
            <a:ext cx="1044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ယာကုပ်၏သား ယောသပ်သည် အီဂျစ်မဟုတ်သော ဟစ်ဆောစ် (</a:t>
            </a:r>
            <a:r>
              <a:rPr lang="en-US" dirty="0"/>
              <a:t>Hyksos) </a:t>
            </a:r>
            <a:r>
              <a:rPr lang="my-MM" dirty="0"/>
              <a:t>မျိုးနွယ်ဖြစ်သည့် ၁၇ ကြိမ်မြောက် ဖာရောဘုရင်၏ ဝန်ကြီးဖြစ်ခဲ့သည်။ ဟစ်ဆောစ်တို့ ရှုံးနိမ့်သွားသောအခါ အီဂျစ်တွင် မင်းဆက်အသစ်တစ်ခု စတင်ခဲ့ပြီး၊ ထိုမင်းဆက်သည် "ယောသပ်ကို မသိခဲ့ကြ" ဟု ထွက်မြောက်ရာကျမ်း ၁:၇-၈ တွင် ဖော်ပြထားသည်။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5028351"/>
            <a:ext cx="74979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ဤအရာကအစ္စရေးလူမျိုးများကိုအခက်အခဲဆိုင်ရာအခြေအနေသို့ရောက်ရှိစေခဲ့ သည်(ထွက်မြောက်ရာကျမ်း ၁:၉-၁၄)။သို့သော်၊ထွက်မြောက်ရာကျမ်း၏ အဆုံးသတ်တွင်အခြေအနေသည်လုံးဝပြောင်းလဲသွားသည် - အစ္စရေးလူမျိုးတို့သည် လွတ်လပ်စွာဖြင့်၊ ဘုရားသခင်၏ ကိုယ်တိုင်ရှေ့မှောက်၌ ကိုးကွယ်ကြသည် (ထွက်မြောက်ရာကျမ်း ၄၀:၃၈)။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582757" y="2206918"/>
            <a:ext cx="6058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ဤ "အမည်များ" ဆိုသည်မှာ ယာကုပ်နှင့် သူ၏သားများ၏ အမည်များဖြစ်ပါသည်။လူဦးရေ ၇၀ သာရှိသော အုပ်စုငယ်လေး (ကမ္ဘာဦးကျမ်း ၄၆:၂၆-၂၇; ထွက်မြောက်ရာကျမ်း ၁:၅) မှ အချိန်ကာလကြာလာသည်နှင့်အမျှ စစ်သည်အင်အား ၆၀၀,၀၀၀ ခန့်ရှိသောလူမျိုးတစ်မျိုးအဖြစ်ကြီးထွားလာခဲ့ပါသည်(ထွက်မြောက်ရာကျမ်း ၁၂:၃၇)။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-1" y="15620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r"/>
            <a:r>
              <a:rPr lang="my-MM" sz="3200" b="1" dirty="0"/>
              <a:t>အာဗြံမှမောရှေအထိ (ကမ္ဘာဦးကျမ်း ၁၅:၁၃; ထွက်မြောက်ရာ ၁:၈)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-1" y="675842"/>
            <a:ext cx="1212540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FF5050">
                    <a:lumMod val="50000"/>
                  </a:srgbClr>
                </a:solidFill>
                <a:latin typeface="Comic Sans MS" panose="030F0702030302020204" pitchFamily="66" charset="0"/>
              </a:rPr>
              <a:t>'ထိုအခါထာဝရဘုရား​ကအာဗြံ​အား“​သင်​၏​သားမြေးစဉ်ဆက်​တို့​သည် မိမိ​တို့​မ​ပိုင်​သော​ပြည်​၌ ဧည့်သည်​ဖြစ်​ရ​၍ ထို​ပြည်​၌ ကျွန်ခံ​ရ​ကြ​မည်​ဖြစ်ကြောင်း​နှင့် ထို​ပြည်သား​တို့​သည် သူ​တို့​ကို အနှစ်​လေး​ရာ​ပတ်လုံး နှိပ်စက်​ကြ​မည်​ဖြစ်ကြောင်း အမှန်​သိမှတ်​လော့​။ 'ကမ္ဘာဦးကျမ်း 15:13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FF505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94720" y="1199075"/>
            <a:ext cx="700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ဘုရားသခင်သည်အာဗြံ(အာဗြဟံ)အားခါနာန်ပြည်ကိုပေးမည်ဟုကတိပြုတော်မူသော်လည်း၊ဤအကြံအစည်အားပြည့်စုံရန်နှစ်ပေါင်းလေးရာကြန့်ကြာမည် ဖြစ်ကြောင်း သတိပေးတော်မူခဲ့သည် (ကမ္ဘာဦးကျမ်း ၁၅:၁၃-၁၆)။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089121" y="4544820"/>
            <a:ext cx="87386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/>
              <a:t>ယာကုပ်သည်အီဂျစ်သို့အံ့ဖွယ်နည်းလမ်းဖြင့်ရောက်ရှိလာခဲ့ခြင်းဖြစ်သည်။</a:t>
            </a:r>
            <a:endParaRPr lang="en-US" sz="1600" dirty="0"/>
          </a:p>
          <a:p>
            <a:pPr lvl="0">
              <a:spcBef>
                <a:spcPts val="600"/>
              </a:spcBef>
              <a:defRPr/>
            </a:pPr>
            <a:r>
              <a:rPr lang="my-MM" sz="1600" dirty="0"/>
              <a:t>သူ၏သားယောသပ်အားညီအစ်ကိုများကသတ်ဖြတ်ရန် ကြံစည်ခဲ့ကြသော်လည်း (ကမ္ဘာဦးကျမ်း ၃၇:၁၈-၂၈)၊ ဘုရားသခင်၏အံ့ဖွယ်အကြံအစည်ဖြင့်ယောသပ်သည်အီဂျစ်ပြည်၏ဝန်ကြီးချုပ်ဖြစ်လာခဲ့သည် (ကမ္ဘာဦးကျမ်း </a:t>
            </a:r>
            <a:r>
              <a:rPr lang="en-US" sz="1600" dirty="0"/>
              <a:t>     	</a:t>
            </a:r>
            <a:r>
              <a:rPr lang="my-MM" sz="1600" dirty="0"/>
              <a:t>၄၁:၃၇-၄၄)။ ထိုအာဏာစက်ကြောင့်၊သူသည်မိသားစုအားလုံးကိုခါနာန်ပြည်မှအီဂျစ်သို့ ဘေးဒုက္ခမှ </a:t>
            </a:r>
            <a:r>
              <a:rPr lang="en-US" sz="1600" dirty="0"/>
              <a:t>	</a:t>
            </a:r>
            <a:r>
              <a:rPr lang="my-MM" sz="1600" dirty="0"/>
              <a:t>ကယ်တင်ကာခေါ်ယူနိုင်ခဲ့သည်(ကမ္ဘာဦးကျမ်း ၄၅:၄-၁၁)။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3693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/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04273" y="2142206"/>
            <a:ext cx="7022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မောရှေနှင့်ရှင်ပေါလုတို့သည်ဤကာလကိုနှစ်ပေါင်း ၃၀ တိုးကာ ဟာရန်မြို့တွင် အာဗြဟံအားဘုရားသခင်ခေါ်တော်မူချိန်အထိပြန်တွက်ချက်ကြသည်(ထွက်မြောက်ရာကျမ်း ၁၂:၄၀၊ ဂလာတိသြဝါဒစာ ၃:၁၇)။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6055381"/>
            <a:ext cx="8433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ဤဖြစ်ရပ်များမည်သည့်အချိန်ကဖြစ်ပွားခဲ့သနည်း။</a:t>
            </a:r>
            <a:r>
              <a:rPr lang="my-MM" sz="1600" dirty="0"/>
              <a:t>အတိအကျသော ရက်စွဲများကို ကျွန်ုပ်တို့ မသိရသော်လည်း၊ ယဉ်ကျေးမှုသမိုင်းနှင့် ကိုက်ညီအောင် (ထိုသမိုင်းကြောင်းတွင်လည်း တိကျမှုမရှိသည့် ရက်စွဲများပါဝင်သော်လည်း) အကြမ်းဖျင်းတွက်ဆနိုင်ပါသည်။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1 Kings 6:1 </a:t>
            </a:r>
            <a:r>
              <a:rPr lang="my-MM" b="1" dirty="0">
                <a:solidFill>
                  <a:prstClr val="black"/>
                </a:solidFill>
              </a:rPr>
              <a:t>က ထွက်မြောက်ရာကျမ်းသည် ရှောလမုန်မင်း နန်းစံ 2 နှစ်မတိုင်မှီ အနှစ် 480 တွင် ဖြစ်ပွားခဲ့သည် ။ ဤရက်စွဲသည် တိကျပြီး ပါဝင်ပါက၊ ၎င်းသည် ကျွန်ုပ်တို့အား ဘီစီ ၁၄၄၅ တွင် ထားရှိသည်။ ကျွန်ုပ်တို့သည် ၎င်းကို “အဝိုင်းဂဏန်း” ဟုယူဆကာ ဖာရောဘုရင်သေဆုံးခြင်းကို ထည့်သွင်းစဉ်းစားပါက ထွက်မြောက်ရာကျမ်းသည် ဘီစီ ၁၄၅၀ တွင် ဖြစ်ပျက်ခဲ့သည်။ ဤဒေတာဖြင့် ကျွန်ုပ်တို့သည် မောရှေ၏ဘ၀တွင် အခိုက်အတန့်များစွာကို ဆုံးဖြတ်နိုင်ပါသည်။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138110" y="785165"/>
            <a:ext cx="119157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ရှောလမုန်​မင်းကြီး​သည်အစ္စရေး​အမျိုးသား​တို့အီဂျစ်​ပြည်​မှ​ထွက်လာ​ပြီးနှစ်​ပေါင်း​လေး​ရာ​ရှစ်ဆယ်​အကြာ​၊အစ္စရေး​လူမျိုး​တို့​ကို​အုပ်ချုပ်​သည့်လေး​နှစ်​မြောက်​၊ဇိဖ​ဟု​ခေါ်​သောဒုတိယ​လ​တွင်ထာဝရဘုရား​အဖို့အိမ်​တော်​ကိုစတင်​တည်ဆောက်​၏​။'ဓမ္မရာဇဝင်တတိယစောင် 6:1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-1" y="133350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my-MM" sz="3200" dirty="0"/>
              <a:t>အာဗြံမှမောရှေအထိ(ကမ္ဘာဦးကျမ်း ၁၅:၁၃;ထွက်မြောက်ရာ ၁:၈)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25318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4770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r>
              <a:rPr lang="my-MM" sz="2500" b="1" dirty="0"/>
              <a:t>သစ္စာရှိမှု၏အောင်ပွဲ(ထွက်မြောက်ရာ၁:၁၅–၂၂)</a:t>
            </a:r>
            <a:endParaRPr lang="my-MM" sz="25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31914"/>
            <a:ext cx="657224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'ထို​ဝမ်းဆွဲ​တို့​သည် ဘုရားသခင်​ကို ကြောက်ရွံ့​သောကြောင့် သူ​တို့​အား မိသားစု​ဘဝ​ကို​ပေးသနား​တော်မူ​၏​။ 'ထွက်မြောက်ရာကျမ်း 1:21</a:t>
            </a:r>
            <a:endParaRPr lang="en-US" b="1" dirty="0">
              <a:solidFill>
                <a:srgbClr val="00CC00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25710" y="998277"/>
            <a:ext cx="658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၁၈မြောက်အီဂျစ်မင်းဆက်သည်နိုင်ငံခြားသားများကိုမုန်းတီးခဲ့သည်။ထို့အပြင်အစ္စရေးလူမျိုးများသည်ပုန်ကန်နိုင်လောက်အောင်အရေအတွက် များပြားခဲ့သည်(ထွက်၁:၉</a:t>
            </a:r>
            <a:r>
              <a:rPr lang="en-US" b="1" dirty="0"/>
              <a:t>-</a:t>
            </a:r>
            <a:r>
              <a:rPr lang="my-MM" b="1" dirty="0"/>
              <a:t>၁၀)။ထို့ကြောင့်၎င်းတို့သည်အစ္စရေးလူမျိုး</a:t>
            </a:r>
            <a:r>
              <a:rPr lang="en-US" b="1" dirty="0"/>
              <a:t> </a:t>
            </a:r>
            <a:r>
              <a:rPr lang="my-MM" b="1" dirty="0"/>
              <a:t>များကိုတဖြည်းဖြည်းနှိမ်နင်းခဲ့သည်။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635616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42863" y="5039063"/>
            <a:ext cx="657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ဤအခက်ခဲဆုံးအချိန်တွင်လူမွေးဖွားဆရာမကြီးရှိဖရာနှင့်ပုအာတို့၏ဘုရားသခင်အပေါ်သစ္စာရှိမှုသည်ထင်ရှားစွာပေါ်လွင်ခဲ့သည်(ထွက်၁:၁၅</a:t>
            </a:r>
            <a:r>
              <a:rPr lang="en-US" sz="1600" b="1" dirty="0"/>
              <a:t>-</a:t>
            </a:r>
            <a:r>
              <a:rPr lang="my-MM" sz="1600" b="1" dirty="0"/>
              <a:t>၁၉)။စိတ်ဝင်စား</a:t>
            </a:r>
            <a:r>
              <a:rPr lang="en-US" sz="1600" b="1" dirty="0"/>
              <a:t> </a:t>
            </a:r>
            <a:r>
              <a:rPr lang="my-MM" sz="1600" b="1" dirty="0"/>
              <a:t>ဖွယ်ကောင်းသည်မှာမောရှေသည်ဖာရောဘုရင်၏အမည်ကိုမှတ်တမ်းမတင်ဘဲ ဤသာမန်မွေးဖွားကူညီသူများ၏အမည်များကိုသာရေးမှတ်ခဲ့ခြင်းဖြစ်သည်။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FF5050">
                      <a:lumMod val="5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00CC00">
                      <a:lumMod val="5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FF9900">
                      <a:lumMod val="5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42863" y="6051478"/>
            <a:ext cx="6572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ဤဖြစ်ရပ်သည် ဘုရားသခင်သည် သူတို့၏သစ္စာရှိမှုအတွက် ရှိဖရာနှင့် ပုအာတို့ကို မည်သို့ကောင်းကြီးပေးတော်မူခဲ့ကြောင်းကိုလည်း ကျွန်ုပ်တို့သင်ယူနိုင်ရန် မှတ်တမ်းတင်ထားပါသည် (ထွက် ၁:၂၀-၂၁)။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16251" y="125611"/>
            <a:ext cx="6970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800" b="1" dirty="0"/>
              <a:t>နိုင်းမြစ်၏သား(ထွက်မြောက်ရာ ၂:၁–၁၀)</a:t>
            </a:r>
            <a:endParaRPr lang="my-MM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631924"/>
            <a:ext cx="6970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'ထို​မိန်းမ​သည်ကိုယ်ဝန်ဆောင်​၍သား​ကို​မွေးဖွား​၏​။ထို​သား​သည် အဆင်းလှ​ကြောင်း​ကို မိခင်​သိမြင်​လျှင်သူ့​ကို​သုံး​လ​ပတ်လုံး​ဝှက်​ထား​၏​။ 'ထွက်မြောက်ရာကျမ်း 2:2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"လှပသည်"</a:t>
            </a:r>
            <a:r>
              <a:rPr lang="my-MM" dirty="0"/>
              <a:t>ဆိုသောစကားလုံးသည်ပင်ယောခေဒါ၏သားကိုဖော်ပြရန် </a:t>
            </a:r>
            <a:r>
              <a:rPr lang="my-MM" b="1" dirty="0"/>
              <a:t>မလုံလောက်ပါ</a:t>
            </a:r>
            <a:r>
              <a:rPr lang="my-MM" dirty="0"/>
              <a:t> (ထွက် ၂:၂)။ ဟေဗြဲစကားလုံး </a:t>
            </a:r>
            <a:r>
              <a:rPr lang="my-MM" b="1" dirty="0"/>
              <a:t>"တိုဘ်"</a:t>
            </a:r>
            <a:r>
              <a:rPr lang="my-MM" dirty="0"/>
              <a:t> (ကောင်းသော၊ လှပသော၊ ပြည့်စုံသော) သည် ဘုရားသခင်က သူ၏ဖန်ဆင်းခြင်း၏ စံပြုဖွယ်ကောင်းမှုကို ဖော်ပြရာတွင် အသုံးပြုခဲ့သော အလားတူစကားလုံးပင် ဖြစ်သည် (က၊ ၁:၃၁)။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178802"/>
            <a:ext cx="5436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မောရှေ၏မိခင်သည်သူမရရှိထားသောနှစ်အနည်းငယ်ကိုအကျိုးရှိစွာအသုံးချခဲ့သည်(ထွက်၂:၈၉)</a:t>
            </a:r>
            <a:r>
              <a:rPr lang="my-MM" dirty="0"/>
              <a:t>။သူမသည်မောရှေအား</a:t>
            </a:r>
            <a:r>
              <a:rPr lang="my-MM" b="1" dirty="0"/>
              <a:t>ဘုရားသခင်၏စစ်မှန်သောသားတော်တစ်ပါးအဖြစ်</a:t>
            </a:r>
            <a:r>
              <a:rPr lang="my-MM" dirty="0"/>
              <a:t>ပြုစုပျိုးထောင်ပေးခဲ့သည်။</a:t>
            </a:r>
            <a:r>
              <a:rPr lang="my-MM" b="1" dirty="0"/>
              <a:t>မိခင်များ၏တာဝန်</a:t>
            </a:r>
            <a:r>
              <a:rPr lang="my-MM" dirty="0"/>
              <a:t>-သားသမီးများကို ဘုရားကိုကြောက်ရွံ့သောစိတ်ဖြင့် ပျိုးထောင်ပေးခြင်းသည် မည်မျှအရေးကြီးသော အမှုတော်နှင့်တူသနည်း!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40503"/>
            <a:ext cx="71064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သူ၏မိဘများပေးခဲ့သောအမည်ကိုကျွန်ုပ်တို့မသိသော်လည်း</a:t>
            </a:r>
            <a:r>
              <a:rPr lang="my-MM" dirty="0"/>
              <a:t>ဖာရောဘုရင်၏သမီးမွေးစားမိခင်ကပေးခဲ့သောအမည်ကိုမူသိရသည်</a:t>
            </a:r>
            <a:r>
              <a:rPr lang="en-US" dirty="0"/>
              <a:t>-</a:t>
            </a:r>
            <a:r>
              <a:rPr lang="my-MM" b="1" dirty="0"/>
              <a:t>"ဟာပီမိုးစ်"</a:t>
            </a:r>
            <a:r>
              <a:rPr lang="my-MM" dirty="0"/>
              <a:t>(နိုင်းမြစ်နတ်</a:t>
            </a:r>
            <a:r>
              <a:rPr lang="en-US" dirty="0"/>
              <a:t> </a:t>
            </a:r>
            <a:r>
              <a:rPr lang="my-MM" dirty="0"/>
              <a:t>ဘုရား၏သား)။သို့သော်သူကိုယ်တိုင်မှာမူ"နတ်ဘုရား"(</a:t>
            </a:r>
            <a:r>
              <a:rPr lang="en-US" dirty="0"/>
              <a:t>Hapi)</a:t>
            </a:r>
            <a:r>
              <a:rPr lang="my-MM" dirty="0"/>
              <a:t>ဆိုသောအစိတ်အပိုင်းကိုစွန့်ပယ်ကာ</a:t>
            </a:r>
            <a:r>
              <a:rPr lang="my-MM" b="1" dirty="0"/>
              <a:t>"သား"</a:t>
            </a:r>
            <a:r>
              <a:rPr lang="my-MM" dirty="0"/>
              <a:t> ဟုသာ အဓိပ္ပာယ်ရသည့် </a:t>
            </a:r>
            <a:r>
              <a:rPr lang="my-MM" b="1" dirty="0"/>
              <a:t>"မိုးစ်" (မောရှေ)</a:t>
            </a:r>
            <a:r>
              <a:rPr lang="my-MM" dirty="0"/>
              <a:t> ဟူ၍သာ</a:t>
            </a:r>
            <a:br>
              <a:rPr lang="my-MM" dirty="0"/>
            </a:br>
            <a:r>
              <a:rPr lang="my-MM" dirty="0"/>
              <a:t>မိမိကိုယ်ကို ခေါ်တွင်စေခဲ့သည် (ထွက် ၂:၁၀)။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80649" y="2541687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ဘုရားသခင်သည်သူ့အတွက်အထူးအကြံအစည်ရှိတော်မူ၏။</a:t>
            </a:r>
            <a:r>
              <a:rPr lang="my-MM" dirty="0"/>
              <a:t>မိခင်တစ်ဦး စွန့်စားခဲ့သည်၊အရွယ်မရောက်သေးသောမိန်းကလေးတစ်ဦးကရုဏာဖြင့်လှုပ်ရှားခဲ့သည်၊ကလေးငယ်တစ်ဦး၏ပါးနပ်သောအကြံဉာဏ်ကြောင့်...အနာဂတ်၏ ကယ်တင်ရှင်သည် သေမင်း၏လက်မှ လွတ်မြောက်ခဲ့သည် (ထွက် ၂:၃-၇)။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14526" y="843677"/>
            <a:ext cx="932092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200" b="1" dirty="0"/>
              <a:t>"ဘုရားသခင်သည်မိခင်၏ဆုတောင်းသံကိုကြားတော်မူခဲ့ပြီ။သူမ၏ယုံကြည်ခြင်း</a:t>
            </a:r>
            <a:r>
              <a:rPr lang="en-US" sz="2200" b="1" dirty="0"/>
              <a:t> </a:t>
            </a:r>
            <a:r>
              <a:rPr lang="my-MM" sz="2200" b="1" dirty="0"/>
              <a:t>သည်အကျိုးဆက်ခံစားရခြင်းဖြစ်သည်။သူမသည်ယခုအခါလုံခြုံပြီးပျော်ရွှင်ဖွယ်ကောင်းသောတာဝန်ကိုကျေးဇူးတင်စိတ်ဖြင့်စတင်လုပ်ဆောင်ခဲ့သည်။သူမသည်မိမိ၏သားငယ်အားဘုရားသခင်အတွက်ပညာသင်ကြားပေးရန်အခွင့်အရေးကိုသစ္စာရှိစွာအသုံးချခဲ့သည်။ထိုကလေးငယ်သည်ကြီးမားသောအမှုတော်အတွက်ထိန်းသိမ်းခြင်းခံရသည်ဟုသူမယုံကြည်ခဲ့ပြီး၊မကြာမီသူသည်မိဖုရား၏လက်သို့ပြန်ရောက်သွားမည်ဖြစ်ကာဘုရားမှဝေးကွာစေနိုင်သောလွှမ်းမိုးမှုများနှင့်ရင်ဆိုင်ရမည်ကိုသိခဲ့သည်။ဤအရာအားလုံးကသူမအားအခြားသားသမီးများထက်ပိုမိုကြိုးစားစွာသင်ကြားစေခဲ့သည်။သူမသည်မောရှေ၏စိတ်နှလုံးထဲတွင်ဘုရားကိုကြောက်ရွံ့ခြင်း၊သမ္မာတရားနှင့်တရားမျှတမှုကိုချစ်မြတ်နိုးခြင်းတို့ထုံမွှမ်းစေရန်အားထုတ်ခဲ့ပြီး၊သူသည်ဖောက်ပြန်ပျက်စီးစေသောအရာမှန်သမျှမှကင်းဝေးစေရန်အထူးဆုတောင်းခဲ့သည်။သူမသည်ရုပ်တုဆင်းတုကိုးကွယ်ခြင်း၏အသိဉာဏ်ကင်းမဲ့မှုနှင့်အပြစ်တရားကိုသူ့အားပြသခဲ့ပြီး၊အသက်ရှင်တော်မူသောဘုရားသခင်ထံဦးညွှတ်ကာဆုတောင်းရန်ငယ်စဉ်ကတည်းကသင်ကြားပေးခဲ့သည်။ထိုဘုရားသခင်သာလျှင်သူ၏ဆုတောင်းသံကိုကြားနိုင်ပြီး၊မည်သည့်အရေးပေါ်အခြေအန်တွင်မဆို ကူညီနိုင်တော်မူသည်။"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7060</Words>
  <Application>Microsoft Office PowerPoint</Application>
  <PresentationFormat>Widescreen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13</cp:revision>
  <dcterms:created xsi:type="dcterms:W3CDTF">2025-06-19T11:25:07Z</dcterms:created>
  <dcterms:modified xsi:type="dcterms:W3CDTF">2025-07-01T16:11:30Z</dcterms:modified>
</cp:coreProperties>
</file>