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91" r:id="rId4"/>
    <p:sldId id="292" r:id="rId5"/>
    <p:sldId id="258" r:id="rId6"/>
    <p:sldId id="259" r:id="rId7"/>
    <p:sldId id="290" r:id="rId8"/>
    <p:sldId id="261" r:id="rId9"/>
    <p:sldId id="289" r:id="rId10"/>
    <p:sldId id="263" r:id="rId11"/>
    <p:sldId id="264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56" y="-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pPr algn="l"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 algn="l"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မြင်တော်မူသည်</a:t>
          </a:r>
          <a:r>
            <a:rPr lang="my-MM" sz="1600" b="0" i="0" dirty="0"/>
            <a:t> - ဘုရားသခင်သည်လူသားတို့၏ဆင်းရဲဒုက္ခများကိုဂရုမစိုက်သူမဟုတ်။ကိုယ်တော်သည် အရာရာကိုအကုန်အစင်မြင်တော်မူသည်။အထူးသဖြင့်ကိုယ်တော်၏လူမျိုးအပေါ်ကျူးလွန်ခံရသောနာကျင်မှုနှင့်မတရားမှုများကိုကိုယ်တော်မြင်တော်မူသည် (၄ ရာဇဝင်ချုပ် ၉:၂၆)။</a:t>
          </a:r>
          <a:endParaRPr lang="es-ES" sz="1600" dirty="0"/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2000"/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2000"/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pPr algn="l"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ဆင်းသက်တော်မူခြင်း</a:t>
          </a:r>
          <a:r>
            <a:rPr lang="my-MM" sz="1600" b="0" i="0" dirty="0"/>
            <a:t> - </a:t>
          </a:r>
          <a:endParaRPr lang="en-US" sz="1600" b="0" i="0" dirty="0"/>
        </a:p>
        <a:p>
          <a:pPr algn="l">
            <a:lnSpc>
              <a:spcPct val="60000"/>
            </a:lnSpc>
            <a:spcAft>
              <a:spcPts val="0"/>
            </a:spcAft>
          </a:pPr>
          <a:r>
            <a:rPr lang="my-MM" sz="1600" b="0" i="0" dirty="0"/>
            <a:t>ဘုရားသခင်သည်တစ်နေရာတည်း၌ငြိမ်သက်စွာမနေတော်မူပါ။ကိုယ်တော်သည်ငါတို့အလယ်၌လျှောက်တော်မူရန်ဆင်းသက်လာတော်မူသည်။လူသားတို့အကြား၌ကိုယ်တော်နေတော်မူ၏ (ထွက် ၂၉:၄၅; ယောဟန် ၁၄:၁၆-၁၇)။</a:t>
          </a:r>
          <a:endParaRPr lang="es-ES" sz="1600" dirty="0"/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2000"/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2000"/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pPr algn="l"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ကယ်နှုတ်တော်မူခြင်း</a:t>
          </a:r>
          <a:r>
            <a:rPr lang="my-MM" sz="1600" b="0" i="0" dirty="0"/>
            <a:t> - ဘုရားသခင်သည်ကိုယ်တော်၏အချိန်တော်၌ငါတို့ကိုဒုက္ခမှလွတ်မြောက်စေပြီးကတိတော်များကိုပြည့်စုံစေတော်မူ</a:t>
          </a:r>
          <a:r>
            <a:rPr lang="en-US" sz="1600" b="0" i="0" dirty="0"/>
            <a:t> </a:t>
          </a:r>
          <a:r>
            <a:rPr lang="my-MM" sz="1600" b="0" i="0" dirty="0"/>
            <a:t>မည် (ယေရမိ ၂၉:၁၁)။</a:t>
          </a:r>
          <a:endParaRPr lang="es-ES" sz="1600" dirty="0"/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2000"/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2000"/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49096" y="0"/>
          <a:ext cx="11773867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152673" y="336218"/>
          <a:ext cx="3825957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မြင်တော်မူသည်</a:t>
          </a:r>
          <a:r>
            <a:rPr lang="my-MM" sz="1600" b="0" i="0" kern="1200" dirty="0"/>
            <a:t> - ဘုရားသခင်သည်လူသားတို့၏ဆင်းရဲဒုက္ခများကိုဂရုမစိုက်သူမဟုတ်။ကိုယ်တော်သည် အရာရာကိုအကုန်အစင်မြင်တော်မူသည်။အထူးသဖြင့်ကိုယ်တော်၏လူမျိုးအပေါ်ကျူးလွန်ခံရသောနာကျင်မှုနှင့်မတရားမှုများကိုကိုယ်တော်မြင်တော်မူသည် (၄ ရာဇဝင်ချုပ် ၉:၂၆)။</a:t>
          </a:r>
          <a:endParaRPr lang="es-ES" sz="1600" kern="1200" dirty="0"/>
        </a:p>
      </dsp:txBody>
      <dsp:txXfrm>
        <a:off x="244550" y="428095"/>
        <a:ext cx="3642203" cy="1698353"/>
      </dsp:txXfrm>
    </dsp:sp>
    <dsp:sp modelId="{AC825C12-AF42-4BA1-AA13-23C63E1A3627}">
      <dsp:nvSpPr>
        <dsp:cNvPr id="0" name=""/>
        <dsp:cNvSpPr/>
      </dsp:nvSpPr>
      <dsp:spPr>
        <a:xfrm>
          <a:off x="4019164" y="336218"/>
          <a:ext cx="3825957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ဆင်းသက်တော်မူခြင်း</a:t>
          </a:r>
          <a:r>
            <a:rPr lang="my-MM" sz="1600" b="0" i="0" kern="1200" dirty="0"/>
            <a:t> - </a:t>
          </a:r>
          <a:endParaRPr lang="en-US" sz="1600" b="0" i="0" kern="1200" dirty="0"/>
        </a:p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0" i="0" kern="1200" dirty="0"/>
            <a:t>ဘုရားသခင်သည်တစ်နေရာတည်း၌ငြိမ်သက်စွာမနေတော်မူပါ။ကိုယ်တော်သည်ငါတို့အလယ်၌လျှောက်တော်မူရန်ဆင်းသက်လာတော်မူသည်။လူသားတို့အကြား၌ကိုယ်တော်နေတော်မူ၏ (ထွက် ၂၉:၄၅; ယောဟန် ၁၄:၁၆-၁၇)။</a:t>
          </a:r>
          <a:endParaRPr lang="es-ES" sz="1600" kern="1200" dirty="0"/>
        </a:p>
      </dsp:txBody>
      <dsp:txXfrm>
        <a:off x="4111041" y="428095"/>
        <a:ext cx="3642203" cy="1698353"/>
      </dsp:txXfrm>
    </dsp:sp>
    <dsp:sp modelId="{A6E77D58-24DC-441B-B8F3-E72D2F642819}">
      <dsp:nvSpPr>
        <dsp:cNvPr id="0" name=""/>
        <dsp:cNvSpPr/>
      </dsp:nvSpPr>
      <dsp:spPr>
        <a:xfrm>
          <a:off x="7884487" y="336218"/>
          <a:ext cx="3825957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ကယ်နှုတ်တော်မူခြင်း</a:t>
          </a:r>
          <a:r>
            <a:rPr lang="my-MM" sz="1600" b="0" i="0" kern="1200" dirty="0"/>
            <a:t> - ဘုရားသခင်သည်ကိုယ်တော်၏အချိန်တော်၌ငါတို့ကိုဒုက္ခမှလွတ်မြောက်စေပြီးကတိတော်များကိုပြည့်စုံစေတော်မူ</a:t>
          </a:r>
          <a:r>
            <a:rPr lang="en-US" sz="1600" b="0" i="0" kern="1200" dirty="0"/>
            <a:t> </a:t>
          </a:r>
          <a:r>
            <a:rPr lang="my-MM" sz="1600" b="0" i="0" kern="1200" dirty="0"/>
            <a:t>မည် (ယေရမိ ၂၉:၁၁)။</a:t>
          </a:r>
          <a:endParaRPr lang="es-ES" sz="1600" kern="1200" dirty="0"/>
        </a:p>
      </dsp:txBody>
      <dsp:txXfrm>
        <a:off x="7976364" y="428095"/>
        <a:ext cx="3642203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8610E-4413-4875-A191-2E7B8F72CDB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A598A-6517-43D9-97A4-22FD9A90F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4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A598A-6517-43D9-97A4-22FD9A90F1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5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1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54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6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8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6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06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6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5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6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3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0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9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6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9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81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6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4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39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6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6438900" y="311396"/>
            <a:ext cx="5753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my-MM" sz="4800" dirty="0">
                <a:solidFill>
                  <a:schemeClr val="bg1"/>
                </a:solidFill>
              </a:rPr>
              <a:t>မီးလောင်နေသော</a:t>
            </a:r>
            <a:endParaRPr lang="en-US" sz="4800" dirty="0">
              <a:solidFill>
                <a:schemeClr val="bg1"/>
              </a:solidFill>
            </a:endParaRPr>
          </a:p>
          <a:p>
            <a:pPr lvl="0" algn="ctr"/>
            <a:r>
              <a:rPr lang="my-MM" sz="4800" dirty="0">
                <a:solidFill>
                  <a:schemeClr val="bg1"/>
                </a:solidFill>
              </a:rPr>
              <a:t>ချုံပုတ်</a:t>
            </a:r>
            <a:endParaRPr kumimoji="0" lang="en" sz="4800" b="1" i="0" u="none" strike="noStrike" kern="1200" cap="none" spc="300" normalizeH="0" baseline="0" noProof="0" dirty="0">
              <a:ln w="22225" cmpd="sng">
                <a:solidFill>
                  <a:srgbClr val="F4EE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28875" y="6519446"/>
            <a:ext cx="348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2 for July 12, 2025</a:t>
            </a: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3606041" cy="270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2762698" y="153889"/>
            <a:ext cx="8917857" cy="584775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schemeClr val="bg1"/>
                </a:solidFill>
              </a:rPr>
              <a:t>အဲဂုတ္တုသို့ ပြန်ခြင်း (ထွက်မြောက်ရာ ၄:၁၈-၃၁)</a:t>
            </a:r>
            <a:endParaRPr kumimoji="0" lang="en" sz="3200" b="1" i="0" u="none" strike="noStrike" kern="1200" cap="none" spc="300" normalizeH="0" baseline="0" noProof="0" dirty="0">
              <a:ln w="6600">
                <a:solidFill>
                  <a:srgbClr val="E3B84B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3B84B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3071854" y="702672"/>
            <a:ext cx="9025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CC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'မောရှေ​သည် ခရီး​သွား​စဉ်တွင် စခန်းချ​ရာ​နေရာ​၌ ထာဝရဘုရား​သည် သူ​နှင့်​တွေ့​၍ သူ့​ကို ကွပ်မျက်​ရန်​ရှာကြံ​လေ​၏​။ 'ထွက်မြောက်ရာကျမ်း 4:24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CCCC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3811280" y="1490765"/>
            <a:ext cx="83807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dirty="0"/>
              <a:t>မောရှေသည်</a:t>
            </a:r>
            <a:r>
              <a:rPr lang="my-MM" b="1" dirty="0"/>
              <a:t>သူ၏ယောက္ခဖြစ်သူအားခွင့်တောင်း၍</a:t>
            </a:r>
            <a:r>
              <a:rPr lang="my-MM" dirty="0"/>
              <a:t>အီဂျစ်သို့ပြန်ရန်အဆင်သင့်ဖြစ်လာခဲ့သည်။မောရှေသည် </a:t>
            </a:r>
            <a:r>
              <a:rPr lang="my-MM" b="1" dirty="0"/>
              <a:t>ဇနီးဖြစ်သူ စိပေါရာနှင့် သားများကို ခေါ်ဆောင်၍</a:t>
            </a:r>
            <a:r>
              <a:rPr lang="my-MM" dirty="0"/>
              <a:t> အီဂျစ်သို့ ခရီးထွက်ခဲ့သည်။</a:t>
            </a:r>
          </a:p>
          <a:p>
            <a:r>
              <a:rPr lang="my-MM" b="1" dirty="0"/>
              <a:t>ခရီးလမ်းတွင် ဘုရားသခင်သည် မောရှေကို သတ်ဖို့ ကြိုးစားခဲ့သည်!  (ထွက် ၄:၂၄-၂၆)</a:t>
            </a:r>
            <a:endParaRPr lang="my-MM" dirty="0"/>
          </a:p>
          <a:p>
            <a:r>
              <a:rPr lang="my-MM" b="1" dirty="0"/>
              <a:t>ဘုရား၏ပဋိညာဉ်ကို လေးစားပါ</a:t>
            </a:r>
            <a:r>
              <a:rPr lang="my-MM" dirty="0"/>
              <a:t> – ဘုရားသခင်၏ အမိန့်တော်များကို လျစ်လျူရှုပါက အသက်တာတွင် အဟန့်အတားဖြစ်စေနိုင်သည်။</a:t>
            </a:r>
            <a:br>
              <a:rPr lang="my-MM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137863" y="4659674"/>
            <a:ext cx="7446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မောရှေသည် (ဇနီးဖြစ်သူ၏ ဩဇာလွှမ်းမိုးမှုကြောင့်) သူ၏သားကို အရေပြားမဖြတ်ခဲ့ပါ။</a:t>
            </a:r>
            <a:br>
              <a:rPr lang="my-MM" sz="1600" dirty="0"/>
            </a:br>
            <a:r>
              <a:rPr lang="my-MM" sz="1600" dirty="0"/>
              <a:t>ထို့ကြောင့်၊ </a:t>
            </a:r>
            <a:r>
              <a:rPr lang="my-MM" sz="1600" b="1" dirty="0"/>
              <a:t>သူသည် ဘုရားသခင်က အာဗြဟံနှင့်ပြုသော ပဋိညာဉ်၏ အခြေခံအချက်ကို ဖောက်ဖျက်နေခြင်းဖြစ်သည်</a:t>
            </a:r>
            <a:r>
              <a:rPr lang="my-MM" sz="1600" dirty="0"/>
              <a:t> (ကမ္ဘာ ၁၇:၁၀)။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6" name="Imagen 15" descr="Una persona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7661708" y="2767280"/>
            <a:ext cx="4317329" cy="3936831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3811280" y="2921331"/>
            <a:ext cx="39435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ပေါရာသည်ဖြစ်ပျက်နေသည်ကိုနားလည်ပြီး အသက်အန္တရာယ်ကို ရှောင်ရှားရန် လိုအပ်သောအရာကို ပြုလုပ်ခဲ့သည် - သူမသည်သားဖြစ်သူကိုအရေပြားဖြတ်ခဲ့</a:t>
            </a:r>
            <a:r>
              <a:rPr lang="en-US" b="1" dirty="0"/>
              <a:t> </a:t>
            </a:r>
            <a:r>
              <a:rPr lang="my-MM" b="1" dirty="0"/>
              <a:t>သည်" (ထွက် ၄:၂၅)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137862" y="5699043"/>
            <a:ext cx="7446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"ဘုရားသခင်၏ ရှင်းလင်းသော အမိန့်တော်ကို သိသိကြီးဖီဆန်ခြင်းသည် မောရှေအား လူမျိုးကိုဦးဆောင်ရန် မထိုက်တန်စေတော့ပါ။ သူ၏တာဝန်ကို ထမ်းဆောင်နိုင်ရန် ဤအခြေအနေကို အရင်ပြုပြင်ရမည်ဖြစ်သည်။"</a:t>
            </a:r>
            <a:endParaRPr lang="my-MM" dirty="0"/>
          </a:p>
          <a:p>
            <a:r>
              <a:rPr lang="my-MM" b="1" dirty="0"/>
              <a:t>အဓိကအချက်များ</a:t>
            </a:r>
            <a:endParaRPr lang="my-MM" dirty="0"/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984F-A561-0FFC-406E-095D4C3F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A399B-D9AB-97CA-FA5D-9D32CC8B5A43}"/>
              </a:ext>
            </a:extLst>
          </p:cNvPr>
          <p:cNvSpPr txBox="1"/>
          <p:nvPr/>
        </p:nvSpPr>
        <p:spPr>
          <a:xfrm>
            <a:off x="1762069" y="982176"/>
            <a:ext cx="86678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b="1" dirty="0"/>
              <a:t>တာဝန်များကိုသင့်တင့်မျှတစွာထမ်းဆောင်နိုင်ရန်မိမိစိတ်နှလုံးအကြွင်းမဲ့ဖြင့်ကြိုးပမ်းအားထုတ်သောအခါ၊သူ့အတွင်း၌တန်ခိုးနှင့်စွမ်းဆောင်ရည်များတိုးပွားလာမည်ဖြစ်သည်။ထိုသူ၏ရာထူးသည်မည်မျှပင်နိမ့်ကျစေကာမူ၊သူ၏စွမ်းရည်သည်မည်မျှပင်အကန့်အသတ်ရှိစေကာမူ၊ဘုရား သခင်၏တန်ခိုးတော်ကိုယုံကြည်ကိုးစားလျက်၊မိမိ၏တာဝန်ကိုသစ္စာရှိစွာ ထမ်းဆောင်သောသူသည်အမှန်တကယ်ကြီးမြတ်သူဖြစ်လာမည်။"မောရှေသည်မိမိ၏ကိုယ်ပိုင်အားအင်နှင့်ဉာဏ်ပညာကိုသာအမှီပြုကာ၊ထိုကြီးမားသောတာဝန်ကိုလောဘတကြီးလက်ခံခဲ့ပါက၊ထိုအမှုတော်အတွက်လုံးဝမသင့်တော်ကြောင်းသက်သေပြလိုက်သလိုဖြစ်ခဲ့မည်။လူတစ်ဦးသည်မိမိ၏အားနည်းချက်ကိုသိမြင်နားလည်ခြင်းသည်သူ့အားပေးအပ်ထားသောအမှုတော်၏ကြီးမားမှုကိုသဘောပေါက်နားလည်ကြောင်းအနည်းဆုံးသက်သေတစ်ရပ်ဖြစ်ပြီး၊ထိုသူသည်ဘုရားသခင်ကိုမိမိ၏အကြံပေး နှင့်တန်ခိုးအားဖြစ်စေရန် ဆောင်ရွက်လိမ့်မည်။"</a:t>
            </a:r>
            <a:endParaRPr lang="my-MM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18280-5035-2CBA-C3AA-7616D0163545}"/>
              </a:ext>
            </a:extLst>
          </p:cNvPr>
          <p:cNvSpPr txBox="1"/>
          <p:nvPr/>
        </p:nvSpPr>
        <p:spPr>
          <a:xfrm>
            <a:off x="7001719" y="6099051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255)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0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&#10;&#10;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88288" y="4475794"/>
            <a:ext cx="1219199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2400" b="1" dirty="0"/>
              <a:t>ထာဝရဘုရား​က “​အီဂျစ်​ပြည်​၌​ရှိ​သော​ငါ့​လူမျိုး​တော်​ခံရ​သည့် ဖိစီးနှိပ်စက်မှု​ကို အမှန်တကယ် ငါ​မြင်​ပြီ​။ အဓမ္မ​စေခိုင်း​သူ​များ​ကြောင့် သူ​တို့​၏​အော်ဟစ်ငိုကြွေးသံ​ကို​လည်း ငါ​ကြား​ပြီ​။ အကယ်စင်စစ် သူ​တို့​၏​ဒုက္ခဝေဒနာ​များ​ကို ငါ​သိ​ပြီ​။ 8ထို့ကြောင့် အီဂျစ်​လူမျိုး​တို့​လက်​မှ သူ​တို့​ကို​ကယ်နုတ်​၍ သူ​တို့​ကို အီဂျစ်​ပြည်​မှ​ထုတ်ဆောင်​ပြီး ခါနာန်​လူမျိုး​၊ ဟိတ္တိ​လူမျိုး​၊ အာမောရိ​လူမျိုး​၊ ဖေရဇိ​လူမျိုး​၊ ဟိဝိ​လူမျိုး ယေဗုသိ​လူမျိုး တို့​နေထိုင်​ရာ​အရပ်​ဖြစ်​သည့် ကောင်းမွန်​ကျယ်ဝန်း​သော​ပြည်​၊ နို့​နှင့်​ပျားရည်​စီး​သော​ပြည်​သို့ ပို့ဆောင်​ရန် ငါ​ကြွလာ​ပြီ​။</a:t>
            </a:r>
            <a:r>
              <a:rPr lang="en-US" sz="2400" b="1" dirty="0"/>
              <a:t> Exodus 3:7,8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D502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6501685" y="3858628"/>
            <a:ext cx="566174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>
                <a:solidFill>
                  <a:schemeClr val="bg1"/>
                </a:solidFill>
              </a:rPr>
              <a:t>ဘုရားသခင်၏ ခေါ်တော်မူခြင်း (ထွက်မြောက်ရာကျမ်း ၃)</a:t>
            </a:r>
            <a:endParaRPr lang="my-MM" dirty="0">
              <a:solidFill>
                <a:schemeClr val="bg1"/>
              </a:solidFill>
            </a:endParaRPr>
          </a:p>
          <a:p>
            <a:r>
              <a:rPr lang="my-MM" b="1" dirty="0">
                <a:solidFill>
                  <a:schemeClr val="bg1"/>
                </a:solidFill>
              </a:rPr>
              <a:t>       </a:t>
            </a:r>
          </a:p>
          <a:p>
            <a:r>
              <a:rPr lang="my-MM" b="1" dirty="0">
                <a:solidFill>
                  <a:schemeClr val="bg1"/>
                </a:solidFill>
              </a:rPr>
              <a:t>       မီးလောင်သောချုံပုတ် (ထွက်မြောက်ရာ ကျမ်း ၃:၁-၆)</a:t>
            </a:r>
            <a:endParaRPr lang="my-MM" dirty="0">
              <a:solidFill>
                <a:schemeClr val="bg1"/>
              </a:solidFill>
            </a:endParaRPr>
          </a:p>
          <a:p>
            <a:r>
              <a:rPr lang="my-MM" b="1" dirty="0"/>
              <a:t>       </a:t>
            </a:r>
            <a:r>
              <a:rPr lang="my-MM" b="1" dirty="0">
                <a:solidFill>
                  <a:schemeClr val="bg1"/>
                </a:solidFill>
              </a:rPr>
              <a:t>ဘုရား၏ အမိန့်တော် (ထွက်မြောက်ရာ ကျမ်း ၃:၇-၁၂)</a:t>
            </a:r>
            <a:endParaRPr lang="my-MM" dirty="0">
              <a:solidFill>
                <a:schemeClr val="bg1"/>
              </a:solidFill>
            </a:endParaRPr>
          </a:p>
          <a:p>
            <a:r>
              <a:rPr lang="my-MM" b="1" dirty="0"/>
              <a:t>       </a:t>
            </a:r>
            <a:r>
              <a:rPr lang="my-MM" b="1" dirty="0">
                <a:solidFill>
                  <a:schemeClr val="bg1"/>
                </a:solidFill>
              </a:rPr>
              <a:t>ဘုရား၏ အမည်တော် (ထွက်မြောက်ရာ ၃:၁၃-၂၂)</a:t>
            </a:r>
            <a:endParaRPr lang="my-MM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my-MM" b="1" dirty="0">
                <a:solidFill>
                  <a:schemeClr val="bg1"/>
                </a:solidFill>
              </a:rPr>
              <a:t>တာဝန်ကို ထမ်းဆောင်ခြင်း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my-MM" sz="2000" b="1" dirty="0">
                <a:solidFill>
                  <a:schemeClr val="bg1"/>
                </a:solidFill>
              </a:rPr>
              <a:t>(ထွက်မြောက်ရာကျမ်း ၄)</a:t>
            </a:r>
            <a:endParaRPr lang="my-MM" sz="2000" dirty="0">
              <a:solidFill>
                <a:schemeClr val="bg1"/>
              </a:solidFill>
            </a:endParaRPr>
          </a:p>
          <a:p>
            <a:r>
              <a:rPr lang="my-MM" b="1" dirty="0">
                <a:solidFill>
                  <a:schemeClr val="bg1"/>
                </a:solidFill>
              </a:rPr>
              <a:t>        အကြောင်းပြချက်များနှင့်ဆုတ်နစ်ခြင်း (ထွက်မြောက်ရာ       	 ကျမ်း ၄:၁-၁၇)</a:t>
            </a:r>
            <a:endParaRPr lang="my-MM" dirty="0">
              <a:solidFill>
                <a:schemeClr val="bg1"/>
              </a:solidFill>
            </a:endParaRPr>
          </a:p>
          <a:p>
            <a:r>
              <a:rPr lang="my-MM" b="1" dirty="0"/>
              <a:t>        </a:t>
            </a:r>
            <a:r>
              <a:rPr lang="my-MM" b="1" dirty="0">
                <a:solidFill>
                  <a:schemeClr val="bg1"/>
                </a:solidFill>
              </a:rPr>
              <a:t>အဲဂုတ္တုသို့ ပြန်ခြင်း (ထွက်မြောက်ရာ ၄:၁၈-၃၁)</a:t>
            </a:r>
            <a:endParaRPr lang="my-MM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239026" y="185884"/>
            <a:ext cx="7193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ဣသရေလလူတို့ကို ကယ်တင်ရန် ကြိုးစားမှုတွင် မအောင်မြင်ခဲ့သော မောရှေသည် မိဒျန်တော၌ သိုးထိန်းဘဝဖြင့် နှစ်ပေါင်း (၄၀) ကြာမြင့်ခဲ့သည်။ ထိုကာလအတွင်း သူသည် ဘုရားသခင်နှင့် ရင်းနှီးသော ဆက်ဆံရေးကို ဆက်လက်ထိန်းသိမ်းထားသော်လည်း၊ ဣသရေလလူတို့၏ ကယ်တင်ရှင်ဖြစ်ရန် စိတ်ကူးကို စွန့်လွှတ်ခဲ့သည်။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5F4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agua, pasto, parado, mujer&#10;&#10;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6208" y="123926"/>
            <a:ext cx="4493392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916" y="3722451"/>
            <a:ext cx="3810000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722451"/>
            <a:ext cx="151277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306959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68805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629102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&#10;&#10;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572" y="572425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070840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1" y="5353179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1" y="3858628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239025" y="1888320"/>
            <a:ext cx="71939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သို့သော်ဘုရားသခင်သည် ထိုအကြံအစည်ကို စွန့်ပစ်ခဲ့ခြင်း မရှိပေ။</a:t>
            </a:r>
            <a:r>
              <a:rPr lang="my-MM" dirty="0"/>
              <a:t> မောရှေသည် သူ၏ရွေးချယ်ထားသောကယ်တင်ရှင်အဖြစ်ဆက်လက်တည်ရှိနေခဲ့သည်။ </a:t>
            </a:r>
            <a:r>
              <a:rPr lang="my-MM" b="1" dirty="0"/>
              <a:t>အကြောင်းမှာ၊သူသည်မိမိလူတို့၏ဒုက္ခဆင်းရဲကိုလည်းမေ့လျော့ခဲ့ခြင်းမရှိသောကြောင့်ဖြစ်သည်။ယခုအချိန်တွင်၊</a:t>
            </a:r>
            <a:r>
              <a:rPr lang="my-MM" dirty="0"/>
              <a:t> ဣသရေလလူတို့ကို၎င်းတို့၏ကြမ်းတမ်းသောကျွန်ဘဝမှလွတ်မြောက်စေရန်ဦးဆောင်ရမည့်အချိန်ရောက်လာပြီဖြစ်သည်။</a:t>
            </a: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303877" y="677635"/>
            <a:ext cx="7313652" cy="3233058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lvl="0" algn="ctr"/>
            <a:r>
              <a:rPr lang="my-MM" sz="6600" b="1" dirty="0"/>
              <a:t>ဘုရားသခင်၏ ခေါ်တော်မူခြင်း</a:t>
            </a:r>
            <a:endParaRPr kumimoji="0" lang="en" sz="6600" b="1" i="0" u="none" strike="noStrike" kern="1200" cap="none" spc="50" normalizeH="0" baseline="0" noProof="0" dirty="0">
              <a:ln w="0"/>
              <a:effectLst>
                <a:glow rad="63500">
                  <a:srgbClr val="CCCC00">
                    <a:lumMod val="20000"/>
                    <a:lumOff val="80000"/>
                  </a:srgb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338054" y="52224"/>
            <a:ext cx="960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2800" b="1" dirty="0"/>
              <a:t>မီးလောင်သောချုံပုတ် (ထွက်မြောက်ရာ ကျမ်း ၃:၁-၆)</a:t>
            </a:r>
            <a:endParaRPr kumimoji="0" lang="en" sz="2800" b="1" i="0" u="none" strike="noStrike" kern="1200" cap="none" spc="600" normalizeH="0" baseline="0" noProof="0" dirty="0">
              <a:ln w="10160">
                <a:solidFill>
                  <a:srgbClr val="CCCC00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38100" dist="38100" dir="4200000" algn="tl" rotWithShape="0">
                  <a:srgbClr val="000000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03571" y="477852"/>
            <a:ext cx="9931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'ထိုအခါထာဝရဘုရား​၏​ကောင်းကင်တမန်​သည်မောရှေ​အားချုံပုတ်​အလယ်မီး​လျှံ​ထဲမှကိုယ်​ထင်ရှားပြ​လေ​၏​။မောရှေ​ကြည့်​လိုက်​သောအခါချုံပုတ်​သည်မီး​တောက်လောင်​နေ​သော်လည်းကျွမ်းသွား​ခြင်း​မ​ရှိ​သည်​ကို မြင်​လျှင် </a:t>
            </a:r>
            <a:r>
              <a:rPr lang="en-US" b="1" dirty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			</a:t>
            </a:r>
            <a:r>
              <a:rPr lang="my-MM" b="1" dirty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'ထွက်မြောက်ရာကျမ်း 3:2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D9193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2346258" y="1303590"/>
            <a:ext cx="9742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မိဒျန်ဒေသတွင်မောရှေနေထိုင်ခဲ့သောနှစ်ပေါင်း၄၀ကိုအောက်ပါအတိုင်းအနှစ်ချုပ်နိုင်ပါသည်-သူသည် အိမ်ထောင်ပြုခဲ့ပြီးသားနှစ်ယောက်ရခဲ့ကာသူ၏ယောက္ခအတွက်သိုးထိန်းအဖြစ်အမှုထမ်းခဲ့သည်။ထိုအချိန်ကာလကိုကယ်တင်ခြင်း၏အရေးကြီးသောအကြောင်းအရာများကိုနားလည်ရန်အရေးပါသည့်ယောဘကျမ်း နှင့်ကမ္ဘာဦးကျမ်းဟူသောကျမ်းနှစ်စောင်ကိုရေးသားရန်သူအပ်နှံခဲ့သည်။သို့သော်အရာအားလုံးသည်ခဏအ တွင်းပြောင်းလဲသွားခဲ့သည်။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3994482"/>
            <a:ext cx="4919579" cy="2767263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303590"/>
            <a:ext cx="2056051" cy="250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196" y="3936732"/>
            <a:ext cx="2753729" cy="27720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5223709" y="3810460"/>
            <a:ext cx="387176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မောရှေနှင့် စကားပြောသောအခါ၊ ဘုရားသခင်သည် အာဗြံ၊ ဣဇာက်နှင့် ယာကုပ်တို့၏ ဘုရားအဖြစ် ကိုယ်တော်ကို မိန့်တော်မူခဲ့သည်။</a:t>
            </a:r>
            <a:r>
              <a:rPr lang="my-MM" dirty="0"/>
              <a:t>ဤအချက်သည်ရှင်း လင်းခဲ့သည် </a:t>
            </a:r>
            <a:r>
              <a:rPr lang="my-MM" b="1" dirty="0"/>
              <a:t>ဘုရားသခင်သည်ဤဘိုးဘေးများအားပေးထားသောကတိတော်ကိုအောင်မြင်စွာပြည့်စုံစေရန်၊ထို့အပြင်အစ္စရေးလူမျိုးအားကနာန်ပြည်ကိုပေးအပ်ရန် ကြွဆင်းလာခဲ့ခြင်း ဖြစ်သည်</a:t>
            </a:r>
            <a:r>
              <a:rPr lang="my-MM" dirty="0"/>
              <a:t>(ကမ္ဘာ ၁၂:၇၊ ၂၆:၃၊ ၄၈:၃-၄ တို့ကို ကြည့်ပါ)။</a:t>
            </a:r>
          </a:p>
          <a:p>
            <a:br>
              <a:rPr lang="my-MM" sz="2000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17" y="129931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2346258" y="2812498"/>
            <a:ext cx="9626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/>
              <a:t>ဟောရေတောင်(သိနာတောင်)တွင်၊ ဘုရားသခင်၏ကောင်းကင်တမန်သည် မောရှေထံ မီးလောင်နေသော ချုံပုတ်အတွင်းမှပေါ်ထွန်းခဲ့သည်(ထွက်၃:၁-၃)။ဤကောင်းကင်တမန်သည်မည်သူနည်း?</a:t>
            </a:r>
            <a:r>
              <a:rPr lang="my-MM" dirty="0"/>
              <a:t> </a:t>
            </a:r>
            <a:r>
              <a:rPr lang="my-MM" b="1" dirty="0"/>
              <a:t>ဘုရားသခင် ကိုယ်တော်တိုင် ဖြစ်သည် (ထွက် ၃:၄)။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022335" y="96831"/>
            <a:ext cx="9063788" cy="584775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schemeClr val="bg1"/>
                </a:solidFill>
              </a:rPr>
              <a:t>ဘုရား၏ အမိန့်တော် (ထွက်မြောက်ရာ ကျမ်း ၃:၇-၁၂)</a:t>
            </a:r>
            <a:endParaRPr kumimoji="0" lang="en" sz="3200" b="1" i="0" u="none" strike="noStrike" kern="1200" cap="none" spc="300" normalizeH="0" baseline="0" noProof="0" dirty="0">
              <a:ln w="12700">
                <a:solidFill>
                  <a:srgbClr val="B1319F">
                    <a:lumMod val="50000"/>
                  </a:srgbClr>
                </a:solidFill>
                <a:prstDash val="solid"/>
              </a:ln>
              <a:pattFill prst="narHorz">
                <a:fgClr>
                  <a:srgbClr val="B1319F"/>
                </a:fgClr>
                <a:bgClr>
                  <a:srgbClr val="B1319F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B1319F">
                    <a:lumMod val="50000"/>
                  </a:srgbClr>
                </a:inn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3128211" y="730983"/>
            <a:ext cx="8957912" cy="6129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CC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့ကြောင့်သင့်​ကိုဖာရော​မင်းကြီး​ထံသို့ငါ​စေလွှတ်​၏​။သင်​သွား​၍ငါ​၏​လူမျိုး​တော်အစ္စရေး​အမျိုးသား​တို့​ကိုအီဂျစ်​ပြည်​မှထုတ်ဆောင်​လော့​”​ဟုမိန့်​တော်မူ​၏​။ 'ထွက်မြောက်ရာကျမ်း 3:10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CC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3234088" y="1396195"/>
            <a:ext cx="895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b="1" dirty="0"/>
              <a:t>ဘုရားသခင်သည် လုပ်ဆောင်ချက်ပြ ကြိယာများဖြစ်သော "မြင်သည်"၊ "ဆင်းသက်သည်" နှင့် "ထုတ်ဆောင်သည်" (ထွက် ၃:၇-၈) တို့ကို အသုံးပြုကာ အသက်ဝင်သောပုဂ္ဂိုလ်တော်အဖြစ် ကိုယ်တော်ကိုယ်ကို မိန့်ဆိုထားသည်။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81765"/>
              </p:ext>
            </p:extLst>
          </p:nvPr>
        </p:nvGraphicFramePr>
        <p:xfrm>
          <a:off x="159970" y="2079724"/>
          <a:ext cx="1187206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73291" y="4567622"/>
            <a:ext cx="7267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ဘုရားသခင်သည် မောရှေထံမှ အတိအလင်းလုပ်ဆောင်မှုများကိုလည်း တောင်းဆိုတော်မူခဲ့သည်-</a:t>
            </a:r>
            <a:r>
              <a:rPr lang="my-MM" dirty="0"/>
              <a:t>"သွား၍အဲဂုတ္တုပြည်မှငါ၏လူမျိုးတို့ကို နှုတ်ဆောင်ချေ" (ထွက်၃:၁၀၊၁၂)။ဤတာဝန်ကြီးကိုရင်ဆိုင်ရသောအခါ </a:t>
            </a:r>
            <a:r>
              <a:rPr lang="my-MM" b="1" dirty="0"/>
              <a:t>မောရှေသည်အလွန်အမင်းထိတ်လန့်တုန်လှုပ်သွားခဲ့သည်။</a:t>
            </a:r>
            <a:r>
              <a:rPr lang="my-MM" dirty="0"/>
              <a:t>သူသည်မိမိ၏စွမ်းအားကိုအသုံးပြုလိုစိတ်မရှိတော့ပါ။ဤတာဝန်ကိုထမ်းဆောင်နိုင်စွမ်းရှိမည်ဟုမခံစားရတော့ပါ။"ကျွန်တော်မျိုးသည်အဘယ်သူနည်း"(ထွက်၃:၁၁)ဟူ၍သာရင်ထုတ်ပြောခဲ့ရသည်။</a:t>
            </a:r>
            <a:r>
              <a:rPr lang="my-MM" b="1" dirty="0"/>
              <a:t>သူ၏မာနထောင်လွှားမှုသည်နှိမ့်ချခြင်းသို့ပြောင်းလဲသွားခဲ့သည်။</a:t>
            </a:r>
            <a:r>
              <a:rPr lang="my-MM" dirty="0"/>
              <a:t>အမှန်အားဖြင့်ဤအခိုက်အတန့်တွင်ပင် သူသည် မိမိတာဝန်ကို ထမ်းဆောင်ရန် အသင့်ဖြစ်နေပြီဖြစ်သည်။</a:t>
            </a:r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92" y="154185"/>
            <a:ext cx="2843566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0960" y="4467926"/>
            <a:ext cx="4369867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369817" y="95600"/>
            <a:ext cx="84958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r>
              <a:rPr lang="my-MM" sz="3200" b="1" dirty="0">
                <a:solidFill>
                  <a:schemeClr val="bg1"/>
                </a:solidFill>
              </a:rPr>
              <a:t>ဘုရား၏ အမည်တော် (ထွက်မြောက်ရာ ၃:၁၃-၂၂)</a:t>
            </a:r>
            <a:endParaRPr lang="my-MM" sz="32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28165" y="565754"/>
            <a:ext cx="897920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'ဘုရားသခင်​က မောရှေ​အား “​ငါ​သည် ငါ​ဖြစ်​၏​”​ဟု မိန့်​တော်မူ​၏​။ ထို့ပြင် ကိုယ်တော်​က “​သင်​သည် အစ္စရေး​အမျိုးသား​တို့​အား ‘​ငါ​ဖြစ်​၏​ဟု​ဆို​သော​သူ​က သင်​တို့​ထံသို့ ငါ့​ကို​စေလွှတ်​တော်မူ​သည်​’​ဟူ၍ ပြော​ရ​မည်​”​ဟု မိန့်​တော်မူ​၏​။ 'ထွက်မြောက်ရာကျမ်း 3:14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B1319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5072567" y="1514818"/>
            <a:ext cx="6862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အဲဂုတ္တုနတ်ဘုရားတိုင်းတွင်အမည်နာမရှိ၏။</a:t>
            </a:r>
            <a:r>
              <a:rPr lang="my-MM" dirty="0"/>
              <a:t>သို့သော်အစ္စရေးလူမျိုးတို့ကား </a:t>
            </a:r>
            <a:r>
              <a:rPr lang="my-MM" b="1" dirty="0"/>
              <a:t>"အနန္တတန်ခိုးရှင်ဘုရားသခင်"</a:t>
            </a:r>
            <a:r>
              <a:rPr lang="my-MM" dirty="0"/>
              <a:t>(ထွက်၆:၃)ကိုကိုးကွယ်ကြ၏။</a:t>
            </a:r>
            <a:r>
              <a:rPr lang="my-MM" b="1" dirty="0"/>
              <a:t>နှစ်ပေါင်းရာချီသော အဲဂုတ္တုအညစ်အကြေးများကြားမှ</a:t>
            </a:r>
            <a:r>
              <a:rPr lang="my-MM" dirty="0"/>
              <a:t>အစ္စရေးလူမျိုးတို့သည် မိမိတို့အား </a:t>
            </a:r>
            <a:r>
              <a:rPr lang="my-MM" b="1" dirty="0"/>
              <a:t>ကယ်တင်မည့်အရှင်၏နာမတော်ကို သိလိုကြ၏</a:t>
            </a:r>
            <a:r>
              <a:rPr lang="my-MM" dirty="0"/>
              <a:t> (ထွက် ၃:၁၃)။</a:t>
            </a:r>
          </a:p>
        </p:txBody>
      </p:sp>
      <p:pic>
        <p:nvPicPr>
          <p:cNvPr id="4" name="Imagen 3" descr="Imagen que contiene tabla, celular, cerca, teléfono&#10;&#10;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455" y="4788565"/>
            <a:ext cx="1443576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7" y="4788566"/>
            <a:ext cx="1527298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14" y="4788565"/>
            <a:ext cx="1528492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8" y="1465771"/>
            <a:ext cx="4810864" cy="316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5056696" y="5934670"/>
            <a:ext cx="6862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အရေးကြီးဆုံးအချက်မှာ</a:t>
            </a:r>
            <a:r>
              <a:rPr lang="my-MM" dirty="0"/>
              <a:t> - ဘုရားသခင်သည်ကျွန်ုပ်တို့အား</a:t>
            </a:r>
            <a:r>
              <a:rPr lang="my-MM" b="1" dirty="0"/>
              <a:t>သူနှင့်နီးစပ်ရမည်</a:t>
            </a:r>
            <a:r>
              <a:rPr lang="my-MM" dirty="0"/>
              <a:t>၊</a:t>
            </a:r>
            <a:r>
              <a:rPr lang="my-MM" b="1" dirty="0"/>
              <a:t>ချဉ်းကပ်နိုင်ရမည်</a:t>
            </a:r>
            <a:r>
              <a:rPr lang="my-MM" dirty="0"/>
              <a:t>၊</a:t>
            </a:r>
            <a:r>
              <a:rPr lang="my-MM" b="1" dirty="0"/>
              <a:t>မရှိ</a:t>
            </a:r>
            <a:r>
              <a:rPr lang="en-US" b="1" dirty="0"/>
              <a:t> </a:t>
            </a:r>
            <a:r>
              <a:rPr lang="my-MM" b="1" dirty="0"/>
              <a:t>မဖြစ်လိုအပ်သူ</a:t>
            </a:r>
            <a:r>
              <a:rPr lang="my-MM" dirty="0"/>
              <a:t>၊</a:t>
            </a:r>
            <a:r>
              <a:rPr lang="my-MM" b="1" dirty="0"/>
              <a:t>ရင်းနှီးသောမိတ်ဆွေ</a:t>
            </a:r>
            <a:r>
              <a:rPr lang="my-MM" dirty="0"/>
              <a:t>တစ်ဦးအဖြစ်ခံစားရစေလိုတော်မူသည်။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5072566" y="4743017"/>
            <a:ext cx="68309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ကြာလာသည်နှင့်အမျှ</a:t>
            </a:r>
            <a:r>
              <a:rPr lang="my-MM" dirty="0"/>
              <a:t>၊ဤနာမတော်၏အသံထွက်သည်ပျောက်ဆုံးသွားခဲ့</a:t>
            </a:r>
            <a:r>
              <a:rPr lang="en-US" dirty="0"/>
              <a:t> </a:t>
            </a:r>
            <a:r>
              <a:rPr lang="my-MM" dirty="0"/>
              <a:t>သည်။</a:t>
            </a:r>
            <a:r>
              <a:rPr lang="my-MM" b="1" dirty="0"/>
              <a:t>ဘုရားသခင်သည် ဤသို့ဖြစ်စေတော်မူခဲ့သည်</a:t>
            </a:r>
            <a:r>
              <a:rPr lang="my-MM" dirty="0"/>
              <a:t>၊ အကြောင်းမှာ အရေးကြီးသည်မှာ</a:t>
            </a:r>
            <a:r>
              <a:rPr lang="my-MM" b="1" dirty="0"/>
              <a:t>နာမတော်ကိုယ်တိုင်မဟုတ်</a:t>
            </a:r>
            <a:r>
              <a:rPr lang="my-MM" dirty="0"/>
              <a:t>၊ယင်း၏ </a:t>
            </a:r>
            <a:r>
              <a:rPr lang="my-MM" b="1" dirty="0"/>
              <a:t>သဘာဝလက္ခဏာ</a:t>
            </a:r>
            <a:r>
              <a:rPr lang="my-MM" dirty="0"/>
              <a:t> </a:t>
            </a:r>
            <a:r>
              <a:rPr lang="en-US" dirty="0"/>
              <a:t> </a:t>
            </a:r>
            <a:r>
              <a:rPr lang="my-MM" dirty="0"/>
              <a:t>ဖြစ်သောကြောင့်တည်း။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5072567" y="2715147"/>
            <a:ext cx="68309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ထိုခေတ်ကာလတွင်နာမည်တစ်ခုသည်လူတစ်ဦး၏စရိုက်လက္ခဏာနှင့်ဆက်စပ်နေသောကြောင့်၊</a:t>
            </a:r>
            <a:r>
              <a:rPr lang="my-MM" dirty="0"/>
              <a:t>ဘုရားသခင်သည်ကိုယ်တော်၏အဓိကလက္ခဏာတစ်</a:t>
            </a:r>
            <a:r>
              <a:rPr lang="en-US" dirty="0"/>
              <a:t> </a:t>
            </a:r>
            <a:r>
              <a:rPr lang="my-MM" dirty="0"/>
              <a:t>ရပ်ဖြစ်သော</a:t>
            </a:r>
            <a:r>
              <a:rPr lang="my-MM" b="1" dirty="0"/>
              <a:t>"'</a:t>
            </a:r>
            <a:r>
              <a:rPr lang="en-US" b="1" dirty="0" err="1"/>
              <a:t>ehyeh</a:t>
            </a:r>
            <a:r>
              <a:rPr lang="en-US" b="1" dirty="0"/>
              <a:t>" (</a:t>
            </a:r>
            <a:r>
              <a:rPr lang="my-MM" b="1" dirty="0"/>
              <a:t>ဖြစ်ခြင်း)</a:t>
            </a:r>
            <a:r>
              <a:rPr lang="my-MM" dirty="0"/>
              <a:t> ဖြင့် ကိုယ်တော်ကိုယ်ကို</a:t>
            </a:r>
            <a:r>
              <a:rPr lang="my-MM" b="1" dirty="0"/>
              <a:t>ဘုရားသခင်သည် ထာဝရဖြစ်တော်မူ၏။</a:t>
            </a:r>
            <a:r>
              <a:rPr lang="my-MM" dirty="0"/>
              <a:t>ကိုယ်တော်သည် </a:t>
            </a:r>
            <a:r>
              <a:rPr lang="my-MM" b="1" dirty="0"/>
              <a:t>အစဉ်ရှိတော်မူပြီးသော အရှင်</a:t>
            </a:r>
            <a:r>
              <a:rPr lang="my-MM" dirty="0"/>
              <a:t>၊</a:t>
            </a:r>
          </a:p>
          <a:p>
            <a:r>
              <a:rPr lang="my-MM" b="1" dirty="0"/>
              <a:t>ယခုလည်းရှိနေတော်မူသောအရှင်</a:t>
            </a:r>
            <a:r>
              <a:rPr lang="my-MM" dirty="0"/>
              <a:t>၊</a:t>
            </a:r>
            <a:r>
              <a:rPr lang="my-MM" b="1" dirty="0"/>
              <a:t>အနာဂတ်တွင်လည်း အမြဲရှိနေမည့် အရှင်</a:t>
            </a:r>
            <a:r>
              <a:rPr lang="my-MM" dirty="0"/>
              <a:t>ဖြစ်တော်မူသည်။ထို့ကြောင့် ကိုယ်တော်သည်</a:t>
            </a:r>
            <a:r>
              <a:rPr lang="my-MM" b="1" dirty="0"/>
              <a:t>"ငါဖြစ်သော ငါ"</a:t>
            </a:r>
            <a:r>
              <a:rPr lang="my-MM" dirty="0"/>
              <a:t> (ထွက် ၃:၁၄)ဟုမိန့်တော်မူခဲ့ခြင်းဖြစ်သည်။ မိန့်တော်မူခဲ့သည်။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1898707" y="573436"/>
            <a:ext cx="7122694" cy="3750591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>
              <a:spcBef>
                <a:spcPts val="1200"/>
              </a:spcBef>
            </a:pPr>
            <a:r>
              <a:rPr lang="my-MM" sz="5400" b="1" dirty="0"/>
              <a:t>တာဝန်ကို ထမ်းဆောင်ခြင်း</a:t>
            </a: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6000" b="1" dirty="0"/>
              <a:t>(ထွက်မြောက်ရာကျမ်း ၄)</a:t>
            </a:r>
            <a:endParaRPr lang="my-MM" sz="6000" dirty="0"/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314327" y="2644615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y-MM" sz="1600" b="1" dirty="0">
                <a:solidFill>
                  <a:schemeClr val="tx1"/>
                </a:solidFill>
              </a:rPr>
              <a:t>"ကျွန်တော်မျိုးသည်အဘယ်သူနည်း?"</a:t>
            </a:r>
            <a:r>
              <a:rPr lang="my-MM" sz="1600" dirty="0">
                <a:solidFill>
                  <a:schemeClr val="tx1"/>
                </a:solidFill>
              </a:rPr>
              <a:t> (ထွက် ၃:၁၁)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1" y="126760"/>
            <a:ext cx="999102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my-MM" sz="2800" b="1" dirty="0"/>
              <a:t>အကြောင်းပြချက်များနှင့်ဆုတ်နစ်ခြင်း(ထွက်မြောက်ရာကျမ်း ၄:၁-၁၇)</a:t>
            </a:r>
            <a:endParaRPr lang="my-MM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284213" y="637802"/>
            <a:ext cx="999102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2FC753">
                    <a:lumMod val="75000"/>
                  </a:srgbClr>
                </a:solidFill>
                <a:latin typeface="Comic Sans MS" panose="030F0702030302020204" pitchFamily="66" charset="0"/>
              </a:rPr>
              <a:t>'မောရှေ​က “​အို အကျွန်ုပ်​၏​ဘုရားရှင်​၊ အခြား​တစ်ယောက်​ကို စေလွှတ်​တော်မူ​ပါ​”​ဟု ပြန်လျှောက်​လေ​၏​။ '</a:t>
            </a:r>
          </a:p>
          <a:p>
            <a:pPr lvl="0" algn="ctr">
              <a:defRPr/>
            </a:pPr>
            <a:r>
              <a:rPr lang="my-MM" b="1" dirty="0">
                <a:solidFill>
                  <a:srgbClr val="2FC753">
                    <a:lumMod val="75000"/>
                  </a:srgbClr>
                </a:solidFill>
                <a:latin typeface="Comic Sans MS" panose="030F0702030302020204" pitchFamily="66" charset="0"/>
              </a:rPr>
              <a:t>ထွက်မြောက်ရာကျမ်း 4:13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2FC75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338098" y="1284133"/>
            <a:ext cx="6375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မောရှေသည် ဘုရားသခင်ပေးအပ်သောတာဝန်ကိုလက်မခံလိုကြောင်း ပွင့်ပွင့်လင်းလင်းဝန်ခံမထွက်ခင်</a:t>
            </a:r>
            <a:r>
              <a:rPr lang="my-MM" dirty="0"/>
              <a:t>၊ငြင်းပယ်ဖို့"ပြည့်စုံသော"အကြောင်းပြချက်</a:t>
            </a:r>
            <a:r>
              <a:rPr lang="my-MM" b="1" dirty="0"/>
              <a:t>လေးချက်</a:t>
            </a:r>
            <a:r>
              <a:rPr lang="my-MM" dirty="0"/>
              <a:t>ကိုပြသခဲ့သည်။ဘုရားသခင်က </a:t>
            </a:r>
            <a:r>
              <a:rPr lang="my-MM" b="1" dirty="0"/>
              <a:t>တစ်ချက်စီအတွက် ကတိတစ်ခုစီ</a:t>
            </a:r>
            <a:r>
              <a:rPr lang="my-MM" dirty="0"/>
              <a:t> ဖြင့် အဖြေပေးတော်မူခဲ့သည် -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836909" y="636190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အကြောင်းပြချက်တွေ လုံလောက်ပြီ။ သင်လုပ်နိုင်တယ်၊ သင်လုပ်ရမယ်"</a:t>
            </a:r>
            <a:r>
              <a:rPr lang="my-MM" dirty="0"/>
              <a:t> (ထွက် ၄:၁၄-၁၇)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roca, parado, grande, rocoso&#10;&#10;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806" y="1066728"/>
            <a:ext cx="2607908" cy="1429369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9148" y="126760"/>
            <a:ext cx="1986462" cy="234248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790834" y="2641298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y-MM" sz="1600" b="1" dirty="0">
                <a:solidFill>
                  <a:schemeClr val="tx1"/>
                </a:solidFill>
              </a:rPr>
              <a:t>ငါသည်သင့်နှင့်အတူရှိနေမည်"</a:t>
            </a:r>
            <a:r>
              <a:rPr lang="my-MM" sz="1600" dirty="0">
                <a:solidFill>
                  <a:schemeClr val="tx1"/>
                </a:solidFill>
              </a:rPr>
              <a:t> (ထွက် ၃:၁၂)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229223" y="2641298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my-MM" sz="1600" b="1" dirty="0">
                <a:solidFill>
                  <a:schemeClr val="tx1"/>
                </a:solidFill>
              </a:rPr>
              <a:t>ဘုရားသခင်၏တာဝန်ပေးစေခိုင်းချက်ကိုထမ်းဆောင်နိုင်စွမ်းသည်ကျွန်ုပ်တို့၏အတွင်းမှမဟုတ်</a:t>
            </a:r>
            <a:r>
              <a:rPr lang="my-MM" sz="1600" dirty="0">
                <a:solidFill>
                  <a:schemeClr val="tx1"/>
                </a:solidFill>
              </a:rPr>
              <a:t>၊</a:t>
            </a:r>
            <a:r>
              <a:rPr lang="my-MM" sz="1600" b="1" dirty="0">
                <a:solidFill>
                  <a:schemeClr val="tx1"/>
                </a:solidFill>
              </a:rPr>
              <a:t>ဘုရားသခင်ကိုယ်တော်တိုင် စွမ်းအားပေးတော်မူသောကြောင့်သာ ဖြစ်သည်။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304798" y="3560852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y-MM" sz="1600" b="1" dirty="0">
                <a:solidFill>
                  <a:schemeClr val="tx1"/>
                </a:solidFill>
              </a:rPr>
              <a:t>ကိုယ်တော်၏ နာမတော်ကား အဘယ်နည်း?"</a:t>
            </a:r>
            <a:r>
              <a:rPr lang="my-MM" sz="1600" dirty="0">
                <a:solidFill>
                  <a:schemeClr val="tx1"/>
                </a:solidFill>
              </a:rPr>
              <a:t> (ထွက် ၃:၁၃)</a:t>
            </a:r>
            <a:endParaRPr lang="en" sz="1600" b="1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781305" y="3557535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y-MM" sz="1600" b="1" dirty="0">
                <a:solidFill>
                  <a:schemeClr val="tx1"/>
                </a:solidFill>
              </a:rPr>
              <a:t>ငါဖြစ်သည်နှင့်အညီ ငါဖြစ်၏"</a:t>
            </a:r>
            <a:r>
              <a:rPr lang="my-MM" sz="1600" dirty="0">
                <a:solidFill>
                  <a:schemeClr val="tx1"/>
                </a:solidFill>
              </a:rPr>
              <a:t> (ထွက် ၃:၁၄)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200635" y="3557535"/>
            <a:ext cx="6686567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my-MM" sz="1600" b="1" dirty="0">
                <a:solidFill>
                  <a:schemeClr val="tx1"/>
                </a:solidFill>
              </a:rPr>
              <a:t>ဘုရားသခင်သည်စစ်မှန်ပြီးထာဝရတည်ရှိသော၊ပုဂ္ဂိုလ်ရေးဆက်ဆံတတ်သောအရှင်ဖြစ်သည်။ကိုယ်တော်သည်ကတိတော်များကိုပြုတော်မူပြီးအစဉ်စောင့်ထိန်းတော်မူသည်၊အချိန်ကာလအပေါ်မှူမှီခိုခြင်းမရှိ၊အမြဲယုံကြည်စိတ်ချရသောအရှင်ဖြစ်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304798" y="4465155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my-MM" sz="1600" b="1" dirty="0">
                <a:solidFill>
                  <a:schemeClr val="tx1"/>
                </a:solidFill>
              </a:rPr>
              <a:t>သူတို့သည်ကျွန်ုပ်ကိုမယုံ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my-MM" sz="1600" b="1" dirty="0">
                <a:solidFill>
                  <a:schemeClr val="tx1"/>
                </a:solidFill>
              </a:rPr>
              <a:t>ကြည်ဘဲ၊ကျွန်ုပ်၏စကားကိုလည်းနားမထောင်ကြပါ"</a:t>
            </a:r>
            <a:r>
              <a:rPr lang="my-MM" sz="1600" dirty="0">
                <a:solidFill>
                  <a:schemeClr val="tx1"/>
                </a:solidFill>
              </a:rPr>
              <a:t> (ထွက် ၄:၁)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781305" y="4461838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y-MM" sz="1600" b="1" dirty="0">
                <a:solidFill>
                  <a:schemeClr val="tx1"/>
                </a:solidFill>
              </a:rPr>
              <a:t>သင်ပြုသောနိမိတ်လက္ခဏာများကြောင့်သူတို့သည်သင့်ကိုယုံကြည်ကြလိမ့်မည်"</a:t>
            </a:r>
            <a:r>
              <a:rPr lang="my-MM" sz="1600" dirty="0">
                <a:solidFill>
                  <a:schemeClr val="tx1"/>
                </a:solidFill>
              </a:rPr>
              <a:t> </a:t>
            </a:r>
            <a:r>
              <a:rPr lang="en-US" sz="1600" dirty="0">
                <a:solidFill>
                  <a:schemeClr val="tx1"/>
                </a:solidFill>
              </a:rPr>
              <a:t>     </a:t>
            </a:r>
            <a:r>
              <a:rPr lang="my-MM" sz="1600" dirty="0">
                <a:solidFill>
                  <a:schemeClr val="tx1"/>
                </a:solidFill>
              </a:rPr>
              <a:t>(ထွက် ၄:၈)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219694" y="4461838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y-MM" sz="1600" b="1" dirty="0">
                <a:solidFill>
                  <a:schemeClr val="tx1"/>
                </a:solidFill>
              </a:rPr>
              <a:t>ဘုရားသခင်သည်မောရှေအားအံ့ဖွယ်နိမိတ်လက္ခဏာများပြုစွမ်းနိုင်သောတန်ခိုးကိုပေးတော်မူခဲ့ပြီး၊လူတို့၏စိတ်နှလုံးများကိုလည်းထိုနိမိတ်လက္ခဏာများကိုယုံကြည်စေရန်အလုပ်လုပ်တော်မူခဲ့သည်။ယေရှုခရစ်တော်သည်လည်းကျွန်ုပ်တို့အတွက် ဤကဲ့သို့ပြုလုပ်ပေးမည်ဟု ကတိပေးတော်မူခဲ့သည် (မာကု ၁၆:၁၇-၁၈)။</a:t>
            </a:r>
            <a:endParaRPr lang="my-MM" sz="1600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295269" y="5381392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my-MM" sz="1600" b="1" dirty="0">
                <a:solidFill>
                  <a:schemeClr val="tx1"/>
                </a:solidFill>
              </a:rPr>
              <a:t>ကျွန်တော်မျိုးသည်စကားပြော၍မကောင်းသူဖြစ်ပါ၏"</a:t>
            </a:r>
            <a:r>
              <a:rPr lang="my-MM" sz="1600" dirty="0">
                <a:solidFill>
                  <a:schemeClr val="tx1"/>
                </a:solidFill>
              </a:rPr>
              <a:t> (ထွက် ၄:၁၀)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771776" y="5378075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y-MM" sz="1600" b="1" dirty="0">
                <a:solidFill>
                  <a:schemeClr val="tx1"/>
                </a:solidFill>
              </a:rPr>
              <a:t>သင်ပြောရမည့်စကားကို ငါသွန်သင်ပေးမည်"</a:t>
            </a:r>
            <a:r>
              <a:rPr lang="my-MM" sz="1600" dirty="0">
                <a:solidFill>
                  <a:schemeClr val="tx1"/>
                </a:solidFill>
              </a:rPr>
              <a:t> (ထွက် ၄:၁၂)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210165" y="5378075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my-MM" sz="1600" b="1" dirty="0">
                <a:solidFill>
                  <a:schemeClr val="tx1"/>
                </a:solidFill>
              </a:rPr>
              <a:t>လျှာကိုဖန်ဆင်းတော်မူသောအရှင်သည်၊လိုအပ်သောအချိန်၌လိုအပ်သောစကားများကို ကျွန်ုပ်တို့အား ပေးသနားတော်မူမည်"</a:t>
            </a:r>
            <a:r>
              <a:rPr lang="my-MM" sz="1600" dirty="0">
                <a:solidFill>
                  <a:schemeClr val="tx1"/>
                </a:solidFill>
              </a:rPr>
              <a:t> (ထွက် ၄:၁၁၊ လုကာ ၁၂:၁၁-၁၂)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5986</Words>
  <Application>Microsoft Office PowerPoint</Application>
  <PresentationFormat>Widescreen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Comic Sans MS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11</cp:revision>
  <dcterms:created xsi:type="dcterms:W3CDTF">2025-07-02T09:25:12Z</dcterms:created>
  <dcterms:modified xsi:type="dcterms:W3CDTF">2025-07-02T15:31:46Z</dcterms:modified>
</cp:coreProperties>
</file>