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 snapToGrid="0">
      <p:cViewPr>
        <p:scale>
          <a:sx n="78" d="100"/>
          <a:sy n="78" d="100"/>
        </p:scale>
        <p:origin x="164" y="-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my-MM" sz="1800" b="1" i="0" dirty="0"/>
            <a:t>ငါပြုမူခဲ့သည့်အမှုတော်"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ပရောဖက်ပြုသူတို့ထံ ပေါ်ထွန်းခဲ့၏"</a:t>
          </a:r>
          <a:endParaRPr lang="en" sz="16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my-MM" sz="1800" b="1" i="0" dirty="0"/>
            <a:t>ငါပြုမည့်အမှုတော်"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အဲဂုတ္တုလူတို့၏ ဖိနှိပ်ခြင်းကို သူတို့ထံမှ ဖယ်ရှားမည်"</a:t>
          </a:r>
          <a:endParaRPr lang="en" sz="16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သူတို့ကို ကျွန်ဘဝမှ လွတ်မြောက်စေမည်"</a:t>
          </a:r>
          <a:endParaRPr lang="en" sz="16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သူတို့နှင့် ပဋိညာဉ်တရားကို စောင့်ထိန်းခဲ့၏"</a:t>
          </a:r>
          <a:endParaRPr lang="en" sz="16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ငါသည် ကနာန်ပြည်ကို သူတို့အား ပေးမည်ဟု ကတိပြုခဲ့၏"</a:t>
          </a:r>
          <a:endParaRPr lang="en" sz="16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လူတို့၏ညည်းတွားသံကို ကြားတော်မူပြီ"</a:t>
          </a:r>
          <a:endParaRPr lang="en" sz="16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ငါ၏ကတိတော်ကို အောက်မေ့တော်မူပြီ"</a:t>
          </a:r>
          <a:endParaRPr lang="en" sz="16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my-MM" sz="1600" b="1" i="0" dirty="0"/>
            <a:t>"ငါ၏တန်ခိုးတော်ကို စွဲကိုင်ပြမည်"</a:t>
          </a:r>
          <a:endParaRPr lang="en" sz="16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သူတို့ကို ငါ၏လူမျိုးအဖြစ် ပြုလုပ်မည်"</a:t>
          </a:r>
          <a:endParaRPr lang="en" sz="16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my-MM" sz="1600" b="1" i="0" dirty="0"/>
            <a:t>ငါသည် သူတို့၏ ဘုရားသခင်ဖြစ်မည်"</a:t>
          </a:r>
          <a:endParaRPr lang="en" sz="16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"ငါသည် ကနာန်ပြည်ကို သူတို့အား ပေးအပ်မည်"</a:t>
          </a:r>
          <a:endParaRPr lang="en" sz="16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188" custLinFactNeighborX="-100000" custLinFactNeighborY="2506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ငါပြုမူခဲ့သည့်အမှုတော်"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ပရောဖက်ပြုသူတို့ထံ ပေါ်ထွန်းခဲ့၏"</a:t>
          </a:r>
          <a:endParaRPr lang="en" sz="16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သူတို့နှင့် ပဋိညာဉ်တရားကို စောင့်ထိန်းခဲ့၏"</a:t>
          </a:r>
          <a:endParaRPr lang="en" sz="16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ငါသည် ကနာန်ပြည်ကို သူတို့အား ပေးမည်ဟု ကတိပြုခဲ့၏"</a:t>
          </a:r>
          <a:endParaRPr lang="en" sz="16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လူတို့၏ညည်းတွားသံကို ကြားတော်မူပြီ"</a:t>
          </a:r>
          <a:endParaRPr lang="en" sz="16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ငါ၏ကတိတော်ကို အောက်မေ့တော်မူပြီ"</a:t>
          </a:r>
          <a:endParaRPr lang="en" sz="16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ငါပြုမည့်အမှုတော်"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အဲဂုတ္တုလူတို့၏ ဖိနှိပ်ခြင်းကို သူတို့ထံမှ ဖယ်ရှားမည်"</a:t>
          </a:r>
          <a:endParaRPr lang="en" sz="1600" b="1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သူတို့ကို ကျွန်ဘဝမှ လွတ်မြောက်စေမည်"</a:t>
          </a:r>
          <a:endParaRPr lang="en" sz="1600" b="1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"ငါ၏တန်ခိုးတော်ကို စွဲကိုင်ပြမည်"</a:t>
          </a:r>
          <a:endParaRPr lang="en" sz="16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သူတို့ကို ငါ၏လူမျိုးအဖြစ် ပြုလုပ်မည်"</a:t>
          </a:r>
          <a:endParaRPr lang="en" sz="16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ငါသည် သူတို့၏ ဘုရားသခင်ဖြစ်မည်"</a:t>
          </a:r>
          <a:endParaRPr lang="en" sz="16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6137" cy="3244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537"/>
              </a:lnTo>
              <a:lnTo>
                <a:pt x="266137" y="3244537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802519" y="3348870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"ငါသည် ကနာန်ပြည်ကို သူတို့အား ပေးအပ်မည်"</a:t>
          </a:r>
          <a:endParaRPr lang="en" sz="1600" b="1" kern="1200" dirty="0"/>
        </a:p>
      </dsp:txBody>
      <dsp:txXfrm>
        <a:off x="3818565" y="3364916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4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9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1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9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3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9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63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9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1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8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1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2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4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7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0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9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3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3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8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48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8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6" y="237346"/>
            <a:ext cx="9287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 dirty="0"/>
              <a:t>ခက်ခဲ‌သောအစဦး</a:t>
            </a:r>
            <a:endParaRPr kumimoji="0" lang="en" sz="3200" b="1" i="0" u="none" strike="noStrike" kern="1200" cap="none" spc="600" normalizeH="0" baseline="0" noProof="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058645" y="6390468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9120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3 for July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52B38"/>
                </a:solidFill>
                <a:latin typeface="Comic Sans MS" panose="030F0702030302020204" pitchFamily="66" charset="0"/>
              </a:rPr>
              <a:t>'ထာဝရဘုရား​က​လည်း မောရှေ​အား “​ကြည့်ရှု​လော့​။ သင့်​ကို ဖာရော​မင်းကြီး​၏​ဘုရား​ကဲ့သို့ ငါ​ဖြစ်​စေ​ပြီ​။ သင်​၏​အစ်ကို​အာရုန်​သည် သင်​၏​ပရောဖက်​ဖြစ်​မည်​။ 'ထွက်မြောက်ရာကျမ်း 7:1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52B3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"ငါစကားမပြောတတ်ဘူး"ဆိုတာကမောရှေ၏အကြိုက်ဆုံးအကြောင်းပြချက်ဖြစ်ဟန်ရှိပါ</a:t>
            </a:r>
            <a:r>
              <a:rPr lang="en-US" dirty="0"/>
              <a:t> </a:t>
            </a:r>
            <a:r>
              <a:rPr lang="my-MM" dirty="0"/>
              <a:t>သည်။ဤစကားဖြင့်သူသည်ဘုရားသခင်ကိုပင်အမျက်ထွက်စေခဲ့သည်။သို့သော်ဘုရားသခင်တွင်အရာရာအတွက်အဖြေရှိပါသည်-စကားများတတ်သောသူ့အစ်ကိုအာရုန်သည်မောရှေ၏ "ပါးစပ်"အဖြစ်အမှုထမ်းရန်ဖြစ်သည်။မောရှေကသူ့အစ်ကိုအားပြောဆို၍သူကအခြားသူများအား ပြန်ပြောမည်ဖြစ်သည် (ထွက် ၄:၁၀-၁၆)။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622566"/>
            <a:ext cx="8131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/>
              <a:t>"ဤဖြစ်ရပ်တွင်ဘုရားသခင်သည်ပရောဖက်များ၏တာဝန်နှင့်နှိုင်းယှဉ်ကာရှင်းပြခဲ့သည်။ပရောဖက်များသည်ဘုရားထံမှအမိန့်တော်ကိုရယူ၍လူတို့ထံပြန်လည်ဟောပြောသကဲ့သို့၊မောရှေသည်'ဘုရား၏</a:t>
            </a:r>
            <a:r>
              <a:rPr lang="en-US" sz="1600" dirty="0"/>
              <a:t> </a:t>
            </a:r>
            <a:r>
              <a:rPr lang="my-MM" sz="1600" dirty="0"/>
              <a:t>အခန်း'(အမိန့်ပေးသူ)၊အာရုန်မှာ'ပရောဖက်၏အခန်း'(သတင်းဆက်သားအဖြစ်) ဖြစ်သည်။"</a:t>
            </a:r>
            <a:endParaRPr kumimoji="0" lang="e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41710" y="2266268"/>
            <a:ext cx="4639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အီဂျစ်ပြည်၌ပထမဆုံးကြိုးစားမှုများမအောင်မြင်ပဲနောက်၊ဘုရားသခင်သည်အာရုန်အားမောရှေ၏ကူညီသူနှင့်ကိုယ်စားပြောဆိုသူအဖြစ်အခန်းကဏ္ဍကို ထပ်မံသတိပေးခဲ့သည် (ထွက် ၇:၁-၂)။"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372727"/>
            <a:ext cx="85466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1600" dirty="0"/>
              <a:t>"နောင်ကာလပရောဖက်များကဲ့သို့ပင်၊မောရှေသည်လူများနှင့်ဖာရောဘုရင်အား'သူတို့နားထောင်သည်ဖြစ်စေ၊ငြင်းပယ်သည်ဖြစ်စေ'ဟူသောစကားကိုပြောရန်ဘုရားသခင်ကအမိန့်ပေးခဲ့သည်။အကြောင်းမှာသူတို့သည်အလွန်ပုန်ကန်တတ်သောလူမျိုးဖြစ်သည်"(ယေဇကျေလ၂:၇)။ဤသမ္မာတရားသည်ယနေ့ကျွန်ုပ်တို့အတွက်လည်းအမှန်ပင်ဖြစ်သည်။အဘယ်ကြောင့်ဆိုသော်ကျွန်ုပ်တို့သည်ဤကမ္ဘာပေါ်တွင်ဘုရားသခင်၏အသံတော်ကိုကြားပြောပေးရသောသတင်းဆက်သားများဖြစ်ကြသည်။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3" y="4453563"/>
            <a:ext cx="82991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/>
              <a:t>"နောင်ကာလတွင်ပရောဖက်များစွာနှင့်ဖြစ်လာသကဲ့သို့ပင်၊လူတို့သည်ဘုရားသခင်၏နှုတ</a:t>
            </a:r>
            <a:r>
              <a:rPr lang="my-MM" sz="1600"/>
              <a:t>်ကပတ</a:t>
            </a:r>
            <a:r>
              <a:rPr lang="my-MM" sz="1600" dirty="0"/>
              <a:t>်တော်ကိုနားမခံကြောင်း၊ထို့ကြောင့်ကြီးမားသောတန်ခိုးတော်ဖြင့်အနိုင်ယူရမည်ဖြစ်</a:t>
            </a:r>
            <a:r>
              <a:rPr lang="en-US" sz="1600" dirty="0"/>
              <a:t> </a:t>
            </a:r>
            <a:r>
              <a:rPr lang="my-MM" sz="1600" dirty="0"/>
              <a:t>ကြောင်း ဘုရားသခင်က အသိပေးခဲ့သည် (ထွက် ၇:၃)။"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50182" y="367625"/>
            <a:ext cx="92450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dirty="0"/>
              <a:t>"ဟေဗြဲလူမျိုးတို့သည်မိမိတို့၏ယုံကြည်ခြင်းကိုအထူးစမ်းသပ်မှုမရှိ၊အခက်အခဲနှင့်ဒုက္ခများကိုမကြုံတွေ့ရဘဲလွတ်လပ်ရေးရရှိရန်မျှော်လင့်ခဲ့ကြသည်။သို့သော်သူတို့သည်လွတ်မြောက်ခြင်းအတွက်အဆင်သင့်မဖြစ်သေးပေ။သူတို့</a:t>
            </a:r>
            <a:r>
              <a:rPr lang="en-US" sz="2400" dirty="0"/>
              <a:t> </a:t>
            </a:r>
            <a:r>
              <a:rPr lang="my-MM" sz="2400" dirty="0"/>
              <a:t>တွင်ဘုရားသခင်အားယုံကြည်မှုနည်းပြီး၊ဘုရားသခင်အချိန်တန်မှကယ်တင်</a:t>
            </a:r>
            <a:r>
              <a:rPr lang="en-US" sz="2400" dirty="0"/>
              <a:t> </a:t>
            </a:r>
            <a:r>
              <a:rPr lang="my-MM" sz="2400" dirty="0"/>
              <a:t>ခြင်းပေးမည်ကိုသည်းခံစွာစောင့်မနေခဲ့ကြပေ။အများအပြားသည်အီဂျစ်ပြည်၌ကျွန်ဘဝနှင့်နေရန်ပိုနှစ်သက်ကြပြီး၊အချို့မှာအီဂျစ်လူမျိုးတို့၏အလေ့အထများကိုအတုယူကာအီဂျစ်ပြည်၌သာဆက်နေလိုကြသည်။ထို့ကြောင့်၊ထာဝရဘုရားသည်ဖာရောဘုရင်ရှေ့၌မိမိ၏တန်ခိုးတော်ကိုပထမဆုံးအကြိမ်ချက်ချင်းပြသကာသူတို့ကိုမကယ်တင်ခဲ့ပေ။အကြောင်းမှာ၊အီဂျစ်ဘုရင်၏နှိပ်စက်အုပ်ချုပ်သောစိတ်သဘောထားကိုအပြည့်အဝထင်ရှားစေရန်နှင့်၊မိမိ၏လူတို့အား မိမိကိုယ်ကိုပိုမိုထင်ရှားစွာပြသရန်ဖြစ်သည်။ထိုသို့ဖြင့်သူတို့သည်ဘုရားသခင်၏တရားမျှတမှု၊တန်ခိုးတော်နှင့်မေတ္တာတော်ကိုမြင်သောအခါ၊အီဂျစ်ပြည်မှ</a:t>
            </a:r>
            <a:r>
              <a:rPr lang="en-US" sz="2400" dirty="0"/>
              <a:t> </a:t>
            </a:r>
            <a:r>
              <a:rPr lang="my-MM" sz="2400" dirty="0"/>
              <a:t>ထွက်ခွာပြီးဘုရားသခင်အားဆက်ကပ်အပ်နှံရန်ရွေးချယ်လာကြမည်ဖြစ်သည်။</a:t>
            </a:r>
          </a:p>
          <a:p>
            <a:br>
              <a:rPr lang="my-MM" sz="2400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5468580" y="5853124"/>
            <a:ext cx="544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609" y="5298955"/>
            <a:ext cx="1211217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000" dirty="0"/>
              <a:t>ထို့နောက်တွင်မောရှေ​နှင့်​အာရုန်​သည်ဖာရော​မင်းကြီး​ထံသို့​ဝင်​၍“​အစ္စရေး​လူမျိုး​၏​ဘုရားသခင်​ထာဝရဘုရား​က‘​တောကန္တာရ​၌ငါ့​အဖို့ပွဲတော်​ကျင်းပ​ရန်ငါ​၏​လူမျိုး​တော်​ကိုလွှတ်​လော့​’​ဟူ၍မိန့်​တော်မူ​၏​”​ဟုလျှောက်​ကြ​၏​။သို့သော်ဖာရော​မင်းကြီး​က“​ထာဝရဘုရား​၏​စကား​ကို​နားထောင်​၍အစ္စရေး​လူမျိုး​တို့​ကိုငါ​လွှတ်​ရ​မည့်​အကြောင်းထာဝရဘုရား​ကားမည်သူ​နည်း​။ထာဝရဘုရား​ကိုငါ​မ​သိ​။အစ္စရေး​လူမျိုး​တို့​ကို​လည်းငါ​မ​လွှတ်​”​ဟုဆို​လေ​၏​။ 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 2, 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6137826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accent5"/>
                </a:solidFill>
              </a:rPr>
              <a:t>တောင်းဆိုချက်</a:t>
            </a:r>
            <a:r>
              <a:rPr lang="my-MM" b="1" dirty="0"/>
              <a:t>"ကျွန်ုပ်လူမျိုးတို့အားလွှတ်ပေးပါ“</a:t>
            </a:r>
          </a:p>
          <a:p>
            <a:pPr lvl="0">
              <a:spcBef>
                <a:spcPts val="6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  <a:r>
              <a:rPr lang="my-MM" b="1" dirty="0"/>
              <a:t>ဖာရောဘုရင်၏အဖြေ(ထွက်မြောက်ရာကျမ်း၅:၁-၂)    </a:t>
            </a:r>
          </a:p>
          <a:p>
            <a:pPr lvl="0">
              <a:spcBef>
                <a:spcPts val="600"/>
              </a:spcBef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  <a:r>
              <a:rPr lang="my-MM" b="1" dirty="0"/>
              <a:t>လူများ၏တုံ့ပြန်မှု (ထွက်မြောက်ရာကျမ်း ၅:၃-၂၁)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</a:pPr>
            <a:r>
              <a:rPr lang="my-MM" b="1" dirty="0"/>
              <a:t>ဘုရားသခင်၏အဖြေ(ထွက်မြောက်ရာကျမ်း ၅:၂၂-၆:၈) မောရှေ၏တုံ့ပြန်မှု (ထွက်မြောက်ရာကျမ်း ၆:၉-၁၃)</a:t>
            </a:r>
          </a:p>
          <a:p>
            <a:pPr marL="0" lvl="1">
              <a:spcBef>
                <a:spcPts val="600"/>
              </a:spcBef>
            </a:pPr>
            <a:endParaRPr lang="my-MM" b="1" dirty="0">
              <a:solidFill>
                <a:srgbClr val="A01965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lang="my-MM" b="1" dirty="0">
                <a:solidFill>
                  <a:srgbClr val="A01965"/>
                </a:solidFill>
              </a:rPr>
              <a:t>မောရှေနှင့်အာရုန်တို့၏အခန်းကဏ္ဍ (ထွက်မြောက်ရာ ၆း၂၈-၇:၇)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A01965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126891"/>
            <a:ext cx="615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"မောရှေသိထားသလိုပဲ၊ ဖာရောဘုရင်က အစ္စရေးတွေကို အဲဂုတ္တုပြည်ကနေ ထွက်ခွာခွင့်ပြုဖို့ လွယ်ကူမှာမဟုတ်ပါဘူး။"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576071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972556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61089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72" y="5277743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6179" y="6148909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တောင်းဆိုမှုပြုလိုက်ပြီ၊ငြင်းပယ်ခံလိုက်ရပြီ၊အပြစ်ဒဏ်တွေကျလာတယ်၊မောရှေကတော့အံ့ဖွယ်ဘာမှမလုပ်ခဲ့ဘူး...စိတ်ပျက်စရာများပါပဲ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874232"/>
            <a:ext cx="6156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ဒါကြောင့်လူတွေရဲ့မျှော်လင့်ချက်ကဖာရောဘုရင်ကိုသူတို့တောင်းဆိုတာကိုလက်ခံဖြေကြားစေမယ့်အံ့ဩဖွယ်အမှုတွေအပေါ်မှီခိုနေရတာပါ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9" y="846673"/>
            <a:ext cx="6156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အဲဂုတ္တုလူတွေမလုပ်ချင်တဲ့အလုပ်တွေမှာအသုံးဝင်တဲ့လူအများကြီးကိုအခမဲ့လွှတ်ပေးဖို့ဆိုတာလည်းယုတ္တိမတန်ဘူးလို့ ထင်ရပါတယ်။"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42349" y="2316567"/>
            <a:ext cx="6343648" cy="28469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6600" b="1" dirty="0">
                <a:solidFill>
                  <a:schemeClr val="accent5"/>
                </a:solidFill>
              </a:rPr>
              <a:t>တောင်းဆိုချက်</a:t>
            </a:r>
            <a:r>
              <a:rPr lang="my-MM" sz="6600" b="1" dirty="0"/>
              <a:t>“</a:t>
            </a:r>
          </a:p>
          <a:p>
            <a:pPr lvl="0" algn="ctr">
              <a:spcBef>
                <a:spcPts val="600"/>
              </a:spcBef>
            </a:pPr>
            <a:r>
              <a:rPr lang="my-MM" sz="5400" b="1" dirty="0"/>
              <a:t>ကျွန်ုပ်လူမျိုးတို့အား လွှတ်ပေးပါ“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-1" y="9977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sz="3200" b="1" dirty="0">
                <a:solidFill>
                  <a:schemeClr val="bg1"/>
                </a:solidFill>
              </a:rPr>
              <a:t>ဖာရောဘုရင်၏အဖြေ(ထွက်မြောက်ရာကျမ်း၅:၁-၂)</a:t>
            </a:r>
            <a:endParaRPr kumimoji="0" lang="en" sz="3200" b="1" i="0" u="none" strike="noStrike" kern="1200" cap="none" spc="300" normalizeH="0" baseline="0" noProof="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78381" y="607516"/>
            <a:ext cx="11835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'သို့သော် ဖာရော​မင်းကြီး​က “​ထာဝရဘုရား​၏​စကား​ကို​နားထောင်​၍အစ္စရေး​လူမျိုး​တို့​ကိုငါ​လွှတ်​ရ​မည့်​အကြောင်း ထာဝရဘုရား​ကား မည်သူ​နည်း​။ ထာဝရဘုရား​ကို ငါ​မ​သိ​။ အစ္စရေး​လူမျိုး​တို့​ကို​လည်း ငါ​မ​လွှတ်​”​ဟု ဆို​လေ​၏​။ 'ထွက်မြောက်ရာကျမ်း 5:2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EEC7EC"/>
              </a:solidFill>
              <a:effectLst>
                <a:glow rad="127000">
                  <a:srgbClr val="2D014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772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"မောရှေကိုဖာရောဘုရင်အဖြစ်ကြေညာခြင်းမှတားဆီးရန်</a:t>
            </a:r>
            <a:r>
              <a:rPr lang="en-US" dirty="0">
                <a:highlight>
                  <a:srgbClr val="FFFF00"/>
                </a:highlight>
              </a:rPr>
              <a:t>Thutmose III </a:t>
            </a:r>
            <a:r>
              <a:rPr lang="my-MM" b="1" dirty="0"/>
              <a:t>ဘုရင်ငယ်အား</a:t>
            </a:r>
            <a:r>
              <a:rPr lang="en-US" dirty="0">
                <a:highlight>
                  <a:srgbClr val="FFFF00"/>
                </a:highlight>
              </a:rPr>
              <a:t>Hatshepsut</a:t>
            </a:r>
            <a:r>
              <a:rPr lang="my-MM" b="1" dirty="0"/>
              <a:t>၏အုပ်ချုပ်မှုအောက်တွင်နန်းတင်ခဲ့သည့်</a:t>
            </a:r>
            <a:r>
              <a:rPr lang="en-US" b="1" dirty="0"/>
              <a:t> </a:t>
            </a:r>
            <a:r>
              <a:rPr lang="my-MM" b="1" dirty="0"/>
              <a:t>အချိန်တွင်သူသည်ကလေးဘဝ၌သာရှိသေးသည်။</a:t>
            </a:r>
            <a:r>
              <a:rPr lang="en-US" dirty="0">
                <a:highlight>
                  <a:srgbClr val="FFFF00"/>
                </a:highlight>
              </a:rPr>
              <a:t>Hatshepsut</a:t>
            </a:r>
            <a:r>
              <a:rPr lang="en-US" dirty="0"/>
              <a:t> </a:t>
            </a:r>
            <a:r>
              <a:rPr lang="my-MM" b="1" dirty="0"/>
              <a:t>သည် ဆယ်ကျော်သက်အရွယ်သာရှိသေးစဉ်မောရှေသည်အဲဂုတ္တုပြည်မှထွက်</a:t>
            </a:r>
            <a:r>
              <a:rPr lang="en-US" b="1" dirty="0"/>
              <a:t> </a:t>
            </a:r>
            <a:r>
              <a:rPr lang="my-MM" b="1" dirty="0"/>
              <a:t>ပြေးခဲ့သည်။"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234893"/>
            <a:ext cx="63568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"သူ၏ သဘောထားကို ဗျာဒိတ်ကျမ်း (ဗျာ ၁၁:၈) တွင် ၁၈ ရာစုတော်လှန်ရေးကာလပြင်သစ်နိုင်ငံ၏ သင်္ကေတအဖြစ် အသုံးပြုထားသည်။ ဖာရောဘုရင်ကဲ့သို့ပင် ပြင်သစ်သမ္မတနိုင်ငံသည် ဘာသာတရားကို ဖျက်သိမ်းပစ်ရန် ကြေညာခဲ့ပြီး ဘုရားမဲ့နိုင်ငံအဖြစ် ကြေညာခဲ့သည်။"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126897"/>
            <a:ext cx="63568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Thutmose</a:t>
            </a:r>
            <a:r>
              <a:rPr lang="my-MM" b="1" dirty="0"/>
              <a:t>၏အဖြေသည်မောရှေအားစိန်ခေါ်ခြင်းမဟုတ်၊ဘုရားသခင်အားစိန်ခေါ်ခြင်းပင်ဖြစ်သည်။တိုတိုပြောရလျှင်၊သူသည်ဘုရားသ</a:t>
            </a:r>
            <a:r>
              <a:rPr lang="en-US" b="1" dirty="0"/>
              <a:t> </a:t>
            </a:r>
            <a:r>
              <a:rPr lang="my-MM" b="1" dirty="0"/>
              <a:t>ခင်၏အရှိတရားကိုပင်စိန်ခေါ်နေခြင်းဖြစ်သည်(ထွက်မြောက်ရာ၅:၂)။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2" y="2711125"/>
            <a:ext cx="6358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နှစ်လေးဆယ်ကြာပြီးနောက်မောရှေသည်နန်းတော်ရှေ့ပြန်ရောက်နေသည်။သူသည်ထီးနန်းအခွင့်အရေးကိုတောင်းဆိုဖို့လာသလား</a:t>
            </a:r>
            <a:r>
              <a:rPr lang="en-US" b="1" dirty="0"/>
              <a:t>? </a:t>
            </a:r>
            <a:r>
              <a:rPr lang="my-MM" b="1" dirty="0"/>
              <a:t>လုံးဝ</a:t>
            </a:r>
            <a:r>
              <a:rPr lang="en-US" b="1" dirty="0"/>
              <a:t> </a:t>
            </a:r>
            <a:r>
              <a:rPr lang="my-MM" b="1" dirty="0"/>
              <a:t>မဟုတ်ပါ။သူ၏တောင်းဆိုချက်မှာရိုးရိုးလေးပါ- 'ကျွန်ုပ်လူမျိုးတို့အား လွှတ်ပေးပါ' (ထွက်မြောက်ရာ ၅:၁)။"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42259"/>
            <a:ext cx="803276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လူများ၏တုံ့ပြန်မှု(ထွက်မြောက်ရာကျမ်း၅:၃-၂၁)</a:t>
            </a:r>
            <a:endParaRPr lang="en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​သင်​တို့​သည်ဖာရော​မင်းကြီး​နှင့်​သူ​၏​အမှုထမ်း​တို့​ရှေ့​တွင်ငါ​တို့​ကိုစက်ဆုပ်ရွံရှာဖွယ်​အပုပ်ကောင်​ဖြစ်​စေ​ပြီးငါ​တို့​ကို​သတ်​ရန်သူ​တို့​လက်​ထဲသို့ဓား​ထည့်ပေး​သောကြောင့်ထာဝရဘုရား​သည်သင်​တို့​ကို​ကြည့်​၍တရားစီရင်​တော်မူ​ပါစေသော​”​ဟု သူ​တို့​အားဆို​၏​။'ထွက်မြောက်ရာကျမ်း 5:21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"မောရှေသည်လူများရှေ့မှာဘုရားသခင်ပေးတဲ့နိမိတ်လက္ခဏာတွေကိုပြုတဲ့အခါ၊သူတို့ကယုံ</a:t>
            </a:r>
            <a:r>
              <a:rPr lang="en-US" b="1" dirty="0"/>
              <a:t> </a:t>
            </a:r>
            <a:r>
              <a:rPr lang="my-MM" b="1" dirty="0"/>
              <a:t>ကြည်ပြီးကိုးကွယ်ကြတယ်(ထွက်မြောက်ရာ ၄:၂၉-၃၁)။သူတို့ရဲ့တောင်းဆိုချက်ကိုဖာရောဘုရင် ဘယ်လိုတုံ့ပြန်မလဲဆိုတာဘယ်လောက်တောင်စိတ်လှုပ်ရှားစွာစောင့်မျှော်နေကြမယ်ဆိုတာ ကျွန်ုပ်တို့မြင်ယောင်ကြည့်နိုင်ပါတယ်။"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0" y="2881496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"အဖြေကတော့ အမှန်တကယ်ပင် မျှော်လင့်မထားတာပါ။ ဖာရောဘုရင်က ငြင်းပယ်ရုံသာမက၊ လိုအပ်သောပစ္စည်းများမပေးဘဲ အလုပ်လုပ်ခိုင်းပြီး အရင်အတိုင်းရလဒ်တွေကိုပဲတောင်းဆိုခဲ့သည်(ထွက်မြောက်ရာ၅:၆၈)။ဒီလိုယုတ္တိမတန်တဲ့အမိန့်ကို ချမှတ်ရတဲ့အကြောင်းပြချက်က ဘာဖြစ်နိုင်မလဲ?"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549949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"သူတို့အပေါ် ညှဉ်းပန်းနှိပ်စက်ခံရသောအခါ၊ လုပ်ငန်းကြီးကြပ်သူများက ဖာရောဘုရင်ထံ တိုင်ကြားသော်လည်း လျစ်လျူရှုခံရသည်။ ထို့နောက် သူတို့သည် မောရှေနှင့်အာရုန်ကို ပြစ်တင်ရှုတ်ချကာ၊ အခြေအနေကို ပိုမိုဆိုးရွားစေသည်ဟု စွပ်စွဲကြသည် (ထွက်မြောက်ရာ ၅:၂၀-၂၁)။"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241899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"မောရှေနှင့်အာရုန်တို့သည် (</a:t>
            </a:r>
            <a:r>
              <a:rPr lang="en-US" dirty="0">
                <a:highlight>
                  <a:srgbClr val="FFFF00"/>
                </a:highlight>
              </a:rPr>
              <a:t>Thutmose</a:t>
            </a:r>
            <a:r>
              <a:rPr lang="my-MM" b="1" dirty="0"/>
              <a:t>အလိုအရ) သူတို့အား 'အလုပ်မှ အနားယူခွင့် [ဥပုသ်] ပေးလိုက်သည်' (ထွက် ၅:၅)။ ဘာသာရေးနှင့် လွတ်လပ်ရေးအကြောင်း ပြောဆိုချိန်ရှိလျှင်၊ ကောက်ရိုးရှာဖွေချိန်လည်း ရှိနိုင်သည် (ထွက် ၅:၉၊ ၁၇)။"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-95250" y="11750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lvl="0" algn="ctr"/>
            <a:r>
              <a:rPr lang="my-MM" sz="3200" b="1" dirty="0"/>
              <a:t>ဘုရားသခင်၏အဖြေ(ထွက်မြောက်ရာကျမ်း ၅:၂၂-၆:၈)</a:t>
            </a:r>
            <a:endParaRPr kumimoji="0" lang="en" sz="3200" b="1" i="0" u="none" strike="noStrike" kern="1200" cap="none" spc="300" normalizeH="0" baseline="0" noProof="0" dirty="0">
              <a:ln/>
              <a:gradFill>
                <a:gsLst>
                  <a:gs pos="0">
                    <a:srgbClr val="990099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rgbClr>
                  </a:gs>
                  <a:gs pos="45000">
                    <a:srgbClr val="990099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rgbClr>
                  </a:gs>
                  <a:gs pos="53000">
                    <a:srgbClr val="70AD47"/>
                  </a:gs>
                  <a:gs pos="100000">
                    <a:srgbClr val="70AD47"/>
                  </a:gs>
                </a:gsLst>
                <a:lin ang="5400000" scaled="0"/>
              </a:gra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-36110" y="616393"/>
            <a:ext cx="120015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'ထာဝရဘုရား​ကမောရှေ​အား“​ယခုငါ​သည်ဖာရော​မင်းကြီး​အားမည်သို့​ပြု​မည်​ကိုသင်​တွေ့မြင်​ရ​မည်​။အားကြီး​သော​လက်​တော်​ကြောင့်သူ​သည်ဤ​လူမျိုး​ကိုလွှတ်​လိမ့်မည်​။အားကြီး​သော​လက်​တော်​ကြောင့်သူ​သည်ဤ​လူမျိုး​ကိုသူ​၏တိုင်းပြည်​မှနှင်ထုတ်​လိမ့်မည်​”​ဟုမိန့်​တော်မူ​၏​။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      </a:t>
            </a:r>
            <a:r>
              <a:rPr lang="my-MM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									</a:t>
            </a:r>
            <a:r>
              <a:rPr lang="my-MM" sz="1600" b="1" dirty="0">
                <a:solidFill>
                  <a:srgbClr val="4472C4">
                    <a:lumMod val="75000"/>
                  </a:srgbClr>
                </a:solidFill>
                <a:latin typeface="Comic Sans MS" panose="030F0702030302020204" pitchFamily="66" charset="0"/>
              </a:rPr>
              <a:t>'ထွက်မြောက်ရာကျမ်း 6:1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25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ဖာရောဘုရင်ကမောရှေကိုအမျက်ထွက်သည်။လူများကလည်းမောရှေကိုအမျက်ထွက်ကြသည်။မောရှေကတော့...အမျက်မထွက်သော်လည်းစိတ်ဓာတ်ကျပြီးသံသယများနှင့်ဘုရားသခင်ထံလှည့်လာခဲ့သည်- 'အဘယ်ကြောင့် ဤလူမျိုးကိုဒုက္ခပေးပါသနည်း?အဘယ်ကြောင့်ကျွန်ုပ်ကို စေလွှတ်ပါသနည်း?’ </a:t>
            </a:r>
            <a:r>
              <a:rPr lang="en-US" b="1" dirty="0"/>
              <a:t>							</a:t>
            </a:r>
            <a:r>
              <a:rPr lang="my-MM" b="1" dirty="0"/>
              <a:t>(ထွက်မြောက်ရာ ၅:၂၂)"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551936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137527"/>
            <a:ext cx="2432304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189869" y="2480222"/>
            <a:ext cx="799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ဘုရားသခင်၏ အဖြေကို အတူတူ လေ့လာကြည့်ကြပါစို့ (ထွက်မြောက်ရာ ၆:၁-၈)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-1" y="11891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/>
              <a:t>မောရှေ၏တုံ့ပြန်မှု (ထွက်မြောက်ရာကျမ်း ၆:၉-၁၃)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52396" y="687339"/>
            <a:ext cx="11979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my-MM" b="1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မောရှေ​က“​အစ္စရေး​အမျိုးသား​များ​ပင်အကျွန်ုပ်​စကား​ကို​နား​မ​ထောင်​လျှင်ဖာရော​မင်းကြီး​သည်နှုတ်​လေး​သော​သူအကျွန်ုပ်​၏​စကား​ကိုမည်သို့​နားထောင်​ပါ​မည်နည်း​”​ဟု ထာဝရဘုရား​၏​ရှေ့​တော်​၌ ပြန်လျှောက်​လေ​၏​။ 'ထွက်မြောက်ရာကျမ်း 6:12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27000">
                  <a:srgbClr val="4D66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6" y="1426963"/>
            <a:ext cx="883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"ဘုရားသခင်၏အားပေးစကားပြောပြီးနောက်၊မောရှေသည်လူတို့ထံထပ်မံပြောကြားခဲ့သော်လည်း သူတို့မနာခံကြပါ(ထွက်မြောက်ရာ၆:၉)။ထို့နောက်ဘုရားသခင်ကဖာရောထံသွား၍အစ္စရေးလူတို့အား လွှတ်ပေးရန် တောင်းဆိုရန် မောရှေအား အမိန့်ပေးခဲ့သည် (ထွက် ၆:၁၀-၁၁)။"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39" y="4592025"/>
            <a:ext cx="76100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ငါတို့စိတ်ဓာတ်ကျခြင်း၊အားငယ်ခြင်းတွေ့ကြုံရသောအခါ၊အာသ၏စကားကိုငါတို့၏စကားအဖြစ်ပြောဆိုကြစို့—'သို့သော်ကိုယ်တော်သည်အစဉ်ငါနှင့်အတူရှိတော်မူ၏။ ကိုယ်တော်သည်ငါ၏လက်ျာလက်ကိုကိုင်ထားတော်မူ၏။ကိုယ်တော်သည်မိမိအကြံဖြင့်ငါ့ကိုလမ်းပြတော်မူမည်။နောက်ဆုံး၌ငါ့ကိုဘုန်းတန်ခိုးနှင့်ချီးမြှောက်တော်မူမည်။</a:t>
            </a:r>
            <a:br>
              <a:rPr lang="my-MM" b="1" dirty="0"/>
            </a:br>
            <a:r>
              <a:rPr lang="my-MM" b="1" dirty="0"/>
              <a:t>မိုးကောင်းကင်၌ကိုယ်တော်မှတပါးငါ၌မည်သူရှိသနည်း။မြေကြီးပေါ်၌ကိုယ်တော်နှင့်အတူရှိလျှင်အခြားအလိုရှိစရာမလို။ငါ၏ကိုယ်ခန္ဓာနှင့်ဝိညာဉ်သည်အားနည်းသော်</a:t>
            </a:r>
            <a:r>
              <a:rPr lang="en-US" b="1" dirty="0"/>
              <a:t> </a:t>
            </a:r>
            <a:r>
              <a:rPr lang="my-MM" b="1"/>
              <a:t>လည်း၊ဘ</a:t>
            </a:r>
            <a:r>
              <a:rPr lang="my-MM" b="1" dirty="0"/>
              <a:t>ုရားသခင်</a:t>
            </a:r>
            <a:r>
              <a:rPr lang="my-MM" b="1"/>
              <a:t>သည်င</a:t>
            </a:r>
            <a:r>
              <a:rPr lang="my-MM" b="1" dirty="0"/>
              <a:t>ါ၏နှလုံးသား</a:t>
            </a:r>
            <a:r>
              <a:rPr lang="my-MM" b="1"/>
              <a:t>ကိုအ</a:t>
            </a:r>
            <a:r>
              <a:rPr lang="my-MM" b="1" dirty="0"/>
              <a:t>ားဖြည့်တော်မ</a:t>
            </a:r>
            <a:r>
              <a:rPr lang="my-MM" b="1"/>
              <a:t>ူ၏။က</a:t>
            </a:r>
            <a:r>
              <a:rPr lang="my-MM" b="1" dirty="0"/>
              <a:t>ိုယ်တော်သည်သာလျှ</a:t>
            </a:r>
            <a:r>
              <a:rPr lang="my-MM" b="1"/>
              <a:t>င်င</a:t>
            </a:r>
            <a:r>
              <a:rPr lang="my-MM" b="1" dirty="0"/>
              <a:t>ါ၏ထာဝရအမွေခံဖြစ်တော်မ</a:t>
            </a:r>
            <a:r>
              <a:rPr lang="my-MM" b="1"/>
              <a:t>ူ၏။'(</a:t>
            </a:r>
            <a:r>
              <a:rPr lang="my-MM" b="1" dirty="0"/>
              <a:t>ဆာလံ ၇၃:၂၃-၂၆, </a:t>
            </a:r>
            <a:r>
              <a:rPr lang="en-US" b="1" dirty="0"/>
              <a:t>NIV)"</a:t>
            </a:r>
            <a:endParaRPr kumimoji="0" lang="en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"မောရှေသည် အားငယ်ပြီး စိတ်ဓာတ်ကျကာ စိတ်ပျက်နေခဲ့သည်။ သို့သော်၊ သူ့ကဲ့သို့ပင် ခံစားခဲ့ရသော အခြားကြီးမြတ်သည့်ပုဂ္ဂိုလ်များ (ဥပမာ-အာသပ်၊ ယောဘ) တို့လိုပဲ၊ သူသည် စိတ်မပျက်ခဲ့ပေ။ ဘုရားသခင်အပေါ် သူ၏ယုံကြည်မှုသည် လက်ရှိခံစားနေရသည့်စိတ်များထက် ပိုမိုအားကောင်းခဲ့သည်။"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"မောရှေကငြင်းဆိုလိုက်ပြန်သည်။သူ၏ဆင်ခြေကိုထပ်မံပြောကြားလိုက်သည်'ကျွန်ုပ်၏လူများတောင် ကျွန်ုပ်စကားကို နားမထောင်ပါက၊ ကျွန်ုပ်သည် နှုတ်လျှာလေးသည့်သူဖြစ်ပါလျက်၊ ဖာရောဘုရင်က မည်သို့နားထောင်ပါမည်နည်း?' (ထွက်မြောက်ရာ ၆:၁၂)"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lvl="1" algn="ctr">
              <a:spcBef>
                <a:spcPts val="600"/>
              </a:spcBef>
            </a:pPr>
            <a:r>
              <a:rPr lang="my-MM" sz="5400" b="1" dirty="0">
                <a:solidFill>
                  <a:srgbClr val="A01965"/>
                </a:solidFill>
              </a:rPr>
              <a:t>မောရှေနှင့်အာရုန်တို့၏</a:t>
            </a:r>
            <a:r>
              <a:rPr lang="en-US" sz="5400" b="1" dirty="0">
                <a:solidFill>
                  <a:srgbClr val="A01965"/>
                </a:solidFill>
              </a:rPr>
              <a:t> </a:t>
            </a:r>
            <a:r>
              <a:rPr lang="my-MM" sz="5400" b="1" dirty="0">
                <a:solidFill>
                  <a:srgbClr val="A01965"/>
                </a:solidFill>
              </a:rPr>
              <a:t>အခန်းကဏ္ဍ (ထွက်မြောက်ရာ ၆း၂၈-၇:၇)</a:t>
            </a:r>
            <a:endParaRPr lang="en" sz="5400" b="1" dirty="0">
              <a:solidFill>
                <a:srgbClr val="A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5786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7</cp:revision>
  <dcterms:created xsi:type="dcterms:W3CDTF">2025-07-04T04:53:57Z</dcterms:created>
  <dcterms:modified xsi:type="dcterms:W3CDTF">2025-07-04T16:35:22Z</dcterms:modified>
</cp:coreProperties>
</file>