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95" r:id="rId3"/>
    <p:sldId id="317" r:id="rId4"/>
    <p:sldId id="257" r:id="rId5"/>
    <p:sldId id="298" r:id="rId6"/>
    <p:sldId id="259" r:id="rId7"/>
    <p:sldId id="260" r:id="rId8"/>
    <p:sldId id="292" r:id="rId9"/>
    <p:sldId id="297" r:id="rId10"/>
    <p:sldId id="300" r:id="rId11"/>
    <p:sldId id="311" r:id="rId12"/>
    <p:sldId id="312" r:id="rId13"/>
    <p:sldId id="304" r:id="rId14"/>
    <p:sldId id="313" r:id="rId15"/>
    <p:sldId id="314" r:id="rId16"/>
    <p:sldId id="315" r:id="rId17"/>
    <p:sldId id="308" r:id="rId18"/>
    <p:sldId id="316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72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</a:t>
          </a:r>
          <a:r>
            <a:rPr lang="my-MM" sz="1800" b="1" i="0" dirty="0"/>
            <a:t>နိုင်းမြစ်နတ်ဘုရား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god of the sun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</a:t>
          </a:r>
          <a:r>
            <a:rPr lang="my-MM" sz="1800" b="1" i="0" dirty="0"/>
            <a:t>ဖားနတ်ဘုရားမ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</a:t>
          </a:r>
          <a:r>
            <a:rPr lang="my-MM" sz="1800" b="0" i="0" dirty="0"/>
            <a:t>မြေမျက်နှာပြင်နတ်ဘုရား"</a:t>
          </a:r>
          <a:endParaRPr lang="es-ES" sz="18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LinFactNeighborX="3288" custLinFactNeighborY="-145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</a:t>
          </a:r>
          <a:r>
            <a:rPr lang="my-MM" sz="1800" b="1" dirty="0"/>
            <a:t>"ရွှံ့နွံ့တောများ၏နတ်သမီး (ဟက်သော်)"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</a:t>
          </a:r>
          <a:r>
            <a:rPr lang="my-MM" sz="2000" b="1" i="0" dirty="0"/>
            <a:t>အီဂျစ်ဖန်ဆင်းရှင် နတ်ဘုရား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</a:t>
          </a:r>
          <a:r>
            <a:rPr lang="my-MM" sz="2000" b="1" i="0" dirty="0"/>
            <a:t>ကျန်းမာရေး နတ်သမီး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</a:t>
          </a:r>
        </a:p>
        <a:p>
          <a:r>
            <a:rPr lang="my-MM" sz="1800" b="1" i="0" dirty="0"/>
            <a:t>မိုးကောင်း</a:t>
          </a:r>
          <a:r>
            <a:rPr lang="en-US" sz="1800" b="1" i="0" dirty="0"/>
            <a:t> </a:t>
          </a:r>
          <a:r>
            <a:rPr lang="my-MM" sz="1800" b="1" i="0" dirty="0"/>
            <a:t>ကင်နတ်သမီး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</a:t>
          </a:r>
          <a:r>
            <a:rPr lang="my-MM" sz="1800" b="1" i="0" dirty="0"/>
            <a:t>မုန်တိုင်းနတ်</a:t>
          </a:r>
          <a:r>
            <a:rPr lang="en-US" sz="1800" b="1" i="0" dirty="0"/>
            <a:t> </a:t>
          </a:r>
          <a:r>
            <a:rPr lang="my-MM" sz="1800" b="1" i="0" dirty="0"/>
            <a:t>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</a:t>
          </a:r>
          <a:r>
            <a:rPr lang="my-MM" sz="1800" b="1" i="0" dirty="0"/>
            <a:t>သီးနှံကြီးကဲသောနတ်ဘုရား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848714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</a:t>
          </a:r>
          <a:r>
            <a:rPr lang="my-MM" sz="1800" b="1" i="0" kern="1200" dirty="0"/>
            <a:t>နိုင်းမြစ်နတ်ဘုရား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413" y="1064986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6448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988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31203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god of the sun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</a:t>
          </a:r>
          <a:r>
            <a:rPr lang="my-MM" sz="1800" b="1" i="0" kern="1200" dirty="0"/>
            <a:t>ဖားနတ်ဘုရားမ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37012" y="929178"/>
          <a:ext cx="2045064" cy="1761135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</a:t>
          </a:r>
          <a:r>
            <a:rPr lang="my-MM" sz="1800" b="0" i="0" kern="1200" dirty="0"/>
            <a:t>မြေမျက်နှာပြင်နတ်ဘုရား"</a:t>
          </a:r>
          <a:endParaRPr lang="es-ES" sz="18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195" y="1202325"/>
        <a:ext cx="1410698" cy="1214841"/>
      </dsp:txXfrm>
    </dsp:sp>
    <dsp:sp modelId="{4003989A-EAE1-47D4-B0F1-272D4DE7EFDC}">
      <dsp:nvSpPr>
        <dsp:cNvPr id="0" name=""/>
        <dsp:cNvSpPr/>
      </dsp:nvSpPr>
      <dsp:spPr>
        <a:xfrm>
          <a:off x="1761050" y="170943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06199" y="151689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</a:t>
          </a:r>
          <a:r>
            <a:rPr lang="my-MM" sz="1800" b="1" kern="1200" dirty="0"/>
            <a:t>"ရွှံ့နွံ့တောများ၏နတ်သမီး (ဟက်သော်)"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</a:t>
          </a:r>
          <a:r>
            <a:rPr lang="my-MM" sz="2000" b="1" i="0" kern="1200" dirty="0"/>
            <a:t>အီဂျစ်ဖန်ဆင်းရှင် နတ်ဘုရား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</a:t>
          </a:r>
          <a:r>
            <a:rPr lang="my-MM" sz="2000" b="1" i="0" kern="1200" dirty="0"/>
            <a:t>ကျန်းမာရေး နတ်သမီး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မိုးကောင်း</a:t>
          </a:r>
          <a:r>
            <a:rPr lang="en-US" sz="1800" b="1" i="0" kern="1200" dirty="0"/>
            <a:t> </a:t>
          </a:r>
          <a:r>
            <a:rPr lang="my-MM" sz="1800" b="1" i="0" kern="1200" dirty="0"/>
            <a:t>ကင်နတ်သမီး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</a:t>
          </a:r>
          <a:r>
            <a:rPr lang="my-MM" sz="1800" b="1" i="0" kern="1200" dirty="0"/>
            <a:t>မုန်တိုင်းနတ်</a:t>
          </a:r>
          <a:r>
            <a:rPr lang="en-US" sz="1800" b="1" i="0" kern="1200" dirty="0"/>
            <a:t> </a:t>
          </a:r>
          <a:r>
            <a:rPr lang="my-MM" sz="1800" b="1" i="0" kern="1200" dirty="0"/>
            <a:t>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</a:t>
          </a:r>
          <a:r>
            <a:rPr lang="my-MM" sz="1800" b="1" i="0" kern="1200" dirty="0"/>
            <a:t>သီးနှံကြီးကဲသောနတ်ဘုရား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D790-A9C5-44C5-BBDA-9A8E8E81310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9DD5-8C0E-4A55-9343-344C9D47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B3F07-6A77-47EE-9E29-7A3E18A48FF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0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4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3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5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5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3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3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1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6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8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1780"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CC6600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 for July 26,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44C3F-7FDB-0F20-9165-E29B96711316}"/>
              </a:ext>
            </a:extLst>
          </p:cNvPr>
          <p:cNvSpPr txBox="1"/>
          <p:nvPr/>
        </p:nvSpPr>
        <p:spPr>
          <a:xfrm>
            <a:off x="326536" y="457200"/>
            <a:ext cx="22197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8000" b="1" dirty="0"/>
              <a:t>ဘေးဒဏ်ကြီး </a:t>
            </a:r>
            <a:endParaRPr lang="my-MM" sz="8000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690562" y="676186"/>
            <a:ext cx="115014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438E67"/>
                </a:solidFill>
                <a:latin typeface="Comic Sans MS" panose="030F0702030302020204" pitchFamily="66" charset="0"/>
              </a:rPr>
              <a:t>'တစ်ဖန်ထာဝရဘုရား​ကမောရှေ​အား“‘​သင်​ကိုင်​ထား​သော​တောင်ဝှေး​ကိုမြစ်​များ​၊ချောင်း​များ​၊ရေအိုင်​များ​ပေါ်သို့ဆန့်​လော့​။ဖား​များ​ကို အီဂျစ်​ပြည်​တစ်လျှောက်တက်လာ​စေ​လော့​’​ဟူ၍အာရုန်​အားပြော​လော့​”​ဟုမိန့်​တော်မူ​၏​။'ထွက်မြောက်ရာကျမ်း 8:5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0" y="13067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ဒုတိယကပ်ဘေး (အပျော့စား) - ဖားများ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E8F4E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'ထွက်မြောက်ရာကျမ်း 8:</a:t>
            </a:r>
            <a:r>
              <a:rPr lang="en-US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1-1</a:t>
            </a:r>
            <a:r>
              <a:rPr lang="my-MM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438E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05212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ထပ်မံ၍မှော်ပညာရှင်များသည် ကပ်ဘေးကို အတုလုပ်နိုင်ခဲ့သော်လည်း၊ ထိုကပ်ဘေးကို ရပ်တန့်နိုင်ခြင်း မရှိခဲ့ပေ။</a:t>
            </a:r>
            <a:r>
              <a:rPr lang="my-MM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690562" y="676186"/>
            <a:ext cx="115014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8E7144"/>
                </a:solidFill>
                <a:latin typeface="Comic Sans MS" panose="030F0702030302020204" pitchFamily="66" charset="0"/>
              </a:rPr>
              <a:t>'တစ်ဖန်ထာဝရဘုရား​ကမောရှေ​အား“‘​တောင်ဝှေး​ကို​ဆန့်​၍မြေမှုန့်​ကို​ရိုက်​လော့​။ထိုအခါအီဂျစ်​ပြည်​တစ်ပြည်လုံး​၌မြေမှုန့်​တို့​သည် မှက်ကောင်​များ​ဖြစ်သွား​လိမ့်မည်​’​ဟူ၍အာရုန်​အား​ပြော​လော့​”​ဟုမိန့်​တော်မူ​၏​။ 'ထွက်မြောက်ရာကျမ်း 8:16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2" y="80456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တတိယကပ်ဘေး (အပျော့စား) - သန်းများ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F1ECE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395286" y="4312118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8E7144"/>
                </a:solidFill>
                <a:latin typeface="Comic Sans MS" panose="030F0702030302020204" pitchFamily="66" charset="0"/>
              </a:rPr>
              <a:t>'ထွက်မြောက်ရာကျမ်း 8:16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8E7144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19286"/>
              </p:ext>
            </p:extLst>
          </p:nvPr>
        </p:nvGraphicFramePr>
        <p:xfrm>
          <a:off x="395286" y="161925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244285" y="4751772"/>
            <a:ext cx="368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"မြေမှုန့်မှအသက်ကိုဖန်ဆင်းသောဘုရား(ကမ္ဘာဦးကျမ်း၁:၂၄)-ပ်ဘေးများ၏ အရင်းအမြစ်နှင့်ပတ်သက်၍အလျှင်းသံသယမရှိတော့ပြီ""ဤသည်ကား ဘုရားသခင်၏လက်တော်ဖြစ်ပါ၏"</a:t>
            </a:r>
            <a:br>
              <a:rPr lang="my-MM" sz="2000" dirty="0"/>
            </a:br>
            <a:r>
              <a:rPr lang="my-MM" b="1" dirty="0"/>
              <a:t>(ထွက်မြောက်ရာကျမ်း ၈:၁၉)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0" y="814016"/>
            <a:ext cx="12109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ထိုအတိုင်း​ပြု​တော်မူ​သဖြင့်မြောက်မြား​စွာ​သော​ယင်ရဲ​တို့​သည်ဖာရော​မင်းကြီး​၏​နန်းတော်​မှစ၍သူ့​အမှုထမ်း​တို့​၏​အိမ်​များ​နှင့်အီဂျစ်​ပြည်​အနှံ့ ဝင်ရောက်​ကြ​၏​။ယင်ရဲ​များ​ကြောင့်တစ်ပြည်လုံး​သည်ပျက်စီး​လေ​၏​။ 'ထွက်မြောက်ရာကျမ်း 8:24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121216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စတုတ္ထမြောက် ကပ်ဘေး (ပြင်းထန်အဆင့်) - ယင်ကောင်များ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767768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8:2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0-23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88B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11857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6968390" y="5135509"/>
            <a:ext cx="48330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ပထမဆုံးအကြိမ်၊အစ္စရေးလူမျိုးများသည် ကပ်ဘေးမှ ကာကွယ်ခြင်းခံခဲ့ရသည်။ ဤအရာက ဖာရောဘုရင်အား ညှိနှိုင်းဆွေးနွေးရန် ဦးတည်စေခဲ့သော်လည်း၊ နောက်ဆုံးတွင် သူသည် သဘောတူညီချက်ကို မလိုက်နာခဲ့ပေ။"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222663" y="769441"/>
            <a:ext cx="11920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'ထာဝရဘုရား​လက်​တော်​သည် လယ်​၌​ရှိ​သည့် မြင်း​များ​၊ မြည်း​များ​၊ ကုလားအုတ်​များ​၊ နွား​များ​၊ သိုးဆိတ်​များ စသည့် သင်​တို့​၏​တိရစ္ဆာန်​များ​အပေါ် အလွန်​ဆိုးရွား​သော​ကပ်ရောဂါ​ဘေး ကျရောက်​စေ​မည်​။ 'ထွက်မြောက်ရာကျမ်း 9:3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0" y="110313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ပဉ္စမမြောက် ကပ်ဘေး (ပြင်းထန်အဆင့်) - ကျွဲနွားများ သေဆုံးခြင်း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CC6600">
                    <a:lumMod val="75000"/>
                  </a:srgbClr>
                </a:solidFill>
                <a:prstDash val="solid"/>
              </a:ln>
              <a:solidFill>
                <a:srgbClr val="CC6600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7" y="4767768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1-7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12AA6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131299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7044637" y="5260618"/>
            <a:ext cx="4924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အီဂျစ်နတ်ဘုရားအများစုသည် တိရစ္ဆာန်ခေါင်းပုံများဖြင့် ကိုယ်စားပြုကြသည်။ပဉ္စမကပ်ဘေးက ထိုနတ်ဘုရားများ၏ ပုံသဏ္ဍာန်နှင့်ဆိုင်သော တိရစ္ဆာန်များကို ရက်ရက်စက်စက်သတ်ဖြတ်ခဲ့သည် 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430304" y="775839"/>
            <a:ext cx="11331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 သူ​တို့​သည် မီးပြင်းဖို​မှ​ကျပ်ခိုး​ကို​ယူ​ပြီး ဖာရော​မင်းကြီး​၏​ရှေ့​၌​ရပ်​လေ​၏​။ မောရှေ​သည်​လည်း ၎င်း​ကို မိုးကောင်းကင်​သို့​ကြဲဖြန့်​လေ​ရာ လူ​နှင့်​တိရစ္ဆာန်​တို့​၌ ပြည်​တည်​သော​အနာစိမ်း​ဖြစ်​လေ​၏​။ 'ထွက်မြောက်ရာကျမ်း 9:10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0" y="12310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ဆဋ္ဌမဘေးဒဏ် (ပြင်းထန်): အနာကြီးရောဂါ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FF7C80">
                    <a:lumMod val="50000"/>
                  </a:srgbClr>
                </a:solidFill>
                <a:prstDash val="solid"/>
              </a:ln>
              <a:solidFill>
                <a:srgbClr val="FF7C80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6382838" y="4308066"/>
            <a:ext cx="566195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8-12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8443E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843914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6462664" y="4831547"/>
            <a:ext cx="5729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"ပညာရှိများပင်မိမိတို့ကိုယ်ကိုမကျန်းမာစေနိုင်ခဲ့ကြ(ထွက်မြောက်ရာ ၉:၁၁)။ဖာရောဘုရင်သည်ဤဘေးဒဏ်များ၏ အရင်းအမြစ်ကိုသိသော်လည်း၊ဘုရားသခင်အားနာခံရန်ငြင်း</a:t>
            </a:r>
            <a:r>
              <a:rPr lang="en-US" b="1" dirty="0"/>
              <a:t> </a:t>
            </a:r>
            <a:r>
              <a:rPr lang="my-MM" b="1" dirty="0"/>
              <a:t>ဆန်ရန်ဆုံးဖြတ်ထားပြီးဖြစ်သည်။ ထို့ကြောင့် ဘုရားသခင်သည် သူ၏ ပုန်ကန်မှု၏ အကျိုးဆက်ကို ခံစားစေတော်မူခဲ့သည် (ထွက်မြောက်ရာ ၉:၁၂)။"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'အီဂျစ်​ပြည်​တည်​ချိန်​မှစ၍ ယခု​တိုင်အောင် မ​ဖြစ်​ခဲ့​ဖူး​သော မိုးသီး​သည်းထန်​စွာ​ရွာကျ​ခြင်း​ကို မနက်ဖြန် ဤ​အချိန်​တွင် ငါ​ဖြစ်​စေ​မည်​။ 'ထွက်မြောက်ရာကျမ်း 9:18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2" y="9141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my-MM" sz="3200" b="1" dirty="0"/>
              <a:t>သတ္တမဘေးဒဏ် (ပြင်းထန်ဖျက်ဆီးတတ်သော): မိုးသီးကြွေခြင်း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3883473" y="1873197"/>
            <a:ext cx="3598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3-25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39769"/>
              </p:ext>
            </p:extLst>
          </p:nvPr>
        </p:nvGraphicFramePr>
        <p:xfrm>
          <a:off x="356788" y="1705512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42625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199308" y="2273307"/>
            <a:ext cx="31094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"အီဂျစ်လူမျိုးတို့၏ယုံကြည်ခြင်းကိုစမ်းသပ်ခြင်းခံရသည်။ဘုရားသခင်စကားကိုယုံကြည်သူများ</a:t>
            </a:r>
            <a:r>
              <a:rPr lang="en-US" b="1" dirty="0"/>
              <a:t> </a:t>
            </a:r>
            <a:r>
              <a:rPr lang="my-MM" b="1" dirty="0"/>
              <a:t>သည်မိမိတို့၏ကျွန်များနှင့်တိရ</a:t>
            </a:r>
            <a:r>
              <a:rPr lang="en-US" b="1" dirty="0"/>
              <a:t> </a:t>
            </a:r>
            <a:r>
              <a:rPr lang="my-MM" b="1" dirty="0"/>
              <a:t>စ္ဆာန်များကိုကယ်တင်နိုင်ခဲ့ကြ</a:t>
            </a:r>
            <a:r>
              <a:rPr lang="en-US" b="1" dirty="0"/>
              <a:t> </a:t>
            </a:r>
            <a:r>
              <a:rPr lang="my-MM" b="1" dirty="0"/>
              <a:t>သည်(ထွက်မြောက်ရာ၉:၂၀)။ဖာရောမင်းမူကားမယုံကြည်ဘဲနေခဲ့ပြီး၊သူသည်အပြစ်ဝန်ခံခဲ့သော်</a:t>
            </a:r>
            <a:r>
              <a:rPr lang="en-US" b="1" dirty="0"/>
              <a:t> </a:t>
            </a:r>
            <a:r>
              <a:rPr lang="my-MM" b="1" dirty="0"/>
              <a:t>လည်း၊သူ၏ဝန်ခံချက်သည်စိတ်</a:t>
            </a:r>
            <a:r>
              <a:rPr lang="en-US" b="1" dirty="0"/>
              <a:t> </a:t>
            </a:r>
            <a:r>
              <a:rPr lang="my-MM" b="1" dirty="0"/>
              <a:t>မှန်၍မဟုတ်ခဲ့ပေ (ထွက်မြောက်ရာ ၉:၂၇-၃၀)။"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'အကယ်၍ သင်​သည် ငါ​၏​လူမျိုး​တော်​ကို မ​လွှတ်​ဘဲ ငြင်းဆန်​နေ​မည်​ဆိုလျှင် မနက်ဖြန် သင့်​နယ်မြေ​ထဲသို့ ကျိုင်းကောင်​များ​ကို ငါ​ရောက်လာ​စေ​မည်​။ထွက်မြောက်ရာကျမ်း 10:4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66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2" y="105643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r>
              <a:rPr lang="my-MM" sz="3200" dirty="0"/>
              <a:t>အဋ္ဌမ ဘေးဒဏ် (ပြင်းထန်ဖျက်ဆီးတတ်သော): ကျိုင်းကောင်များ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10: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1-20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754419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3" y="4882233"/>
            <a:ext cx="3589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အီဂျစ်ပြည်ပျက်စီးခြင်းနှင့်ကြုံရသောအခါ၊ အီဂျစ်လူမျိုးများကိုယ်တိုင် ဖာရောမင်းအားဣသရေလလူမျိုးများကို လွှတ်ပေးရန် တောင်းပန်ခဲ့ကြသည် (ထွက်မြောက်ရာ ၁၀:၇)။"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'တစ်ဖန် ထာဝရဘုရား​ကမောရှေ​အား “​စမ်းတဝါးဝါးသွားလာ​ရ​သည့်အမှောင်ထု​ကြီး​သည် အီဂျစ်​ပြည်​တစ်ပြည်လုံး​ပေါ်သို့ ကျရောက်​စေရန် သင်​၏​လက်​ကို ကောင်းကင်​သို့​ဆန့်​လော့​”​ဟု မိန့်​တော်မူ​၏​။ 'ထွက်မြောက်ရာကျမ်း 10:21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-580570" y="152966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r>
              <a:rPr lang="my-MM" sz="2800" dirty="0"/>
              <a:t>နဝမ ဘေးဒဏ် (ပြင်းထန်ဖျက်ဆီးတတ်သော): အမှောင်လွှမ်းမိုးခြင်းခြင်း</a:t>
            </a:r>
            <a:endParaRPr kumimoji="0" lang="en" sz="2800" b="1" i="0" u="none" strike="noStrike" kern="1200" cap="none" spc="0" normalizeH="0" baseline="0" noProof="0" dirty="0">
              <a:ln/>
              <a:solidFill>
                <a:srgbClr val="3399FF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858101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/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126181" y="4427488"/>
            <a:ext cx="39785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ဂေါရှင်ဒေသမှလွဲ၍အီဂျစ်ပြည်တစ်ခုလုံး၌လူနေမှုဘဝသည်သုံးရက်တိတိရပ်တန့်သွားခဲ့သည်။ဘုရားသခင်ကဆင်ခြင်သုံးသပ်ရန်အချိန်ပေးသော်လည်း၊ဖာရောမင်းသည် ဤအခွင့်ကိုအပြည့်အဝအသုံးမချနိုင်ခဲ့ပေ။"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112D0D-E55F-AA28-4AFF-44843A5ADA00}"/>
              </a:ext>
            </a:extLst>
          </p:cNvPr>
          <p:cNvSpPr txBox="1"/>
          <p:nvPr/>
        </p:nvSpPr>
        <p:spPr>
          <a:xfrm>
            <a:off x="0" y="1877435"/>
            <a:ext cx="1189535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300" b="1" dirty="0"/>
              <a:t>"ဘေးဒဏ်တစ်ခုစီ ကျရောက်မည့်အလိုတွင်၊ မောရှေသည် ထိုဘေး၏သဘောသဘာဝနှင့် အကျိုးဆက်များကို ဖော်ပြရမည်ဖြစ်သည်။ သို့မှသာ မင်းကြီးသည် အလိုရှိလျှင် မိမိကိုယ်ကို ကယ်တင်နိုင်မည်။ပယ်ချခံရသောအပြစ်ဒဏ်တိုင်းကို ပိုမိုပြင်းထန်သောဒဏ်တစ်ခုကလိုက်ပါလာမည်။ နောက်ဆုံးတွင်မာန်မာနထောင်လွှားသောသူ၏စိတ်နှလုံးသည်နှိမ့်ချခြင်းသို့ရောက်ပြီး၊မိုးမြေကိုဖန်ဆင်းတော်မူသော အရှင်သည် အမှန်တကယ်ရှင်သန်တော်မူသော ဘုရားဖြစ်ကြောင်း ဝန်ခံလာလိမ့်မည်။</a:t>
            </a:r>
          </a:p>
          <a:p>
            <a:r>
              <a:rPr lang="my-MM" sz="2300" b="1" dirty="0"/>
              <a:t>"ထာဝရဘုရားသည် အီဂျစ်လူမျိုးတို့အား ၎င်းတို့၏ ပညာရှိများ၏ ဉာဏ်ပညာမည်မျှ အချည်းနှီးဖြစ်ပုံ၊ ယေဟောဝါ၏ အမိန့်တော်ကို ဆန့်ကျင်သောအခါ ၎င်းတို့၏ နတ်ဘုရားများ၏ တန်ခိုးမည်မျှ အားနည်းပုံတို့ကို မြင်တွေ့စေလိုသော အလိုတော်ရှိသည်။ ထိုမျှမက၊ မိမိတို့၏ အသိဉာဏ်မရှိသော နတ်ဘုရားများထံမှ ရရှိသည်ဟု ဝါကြွားခဲ့ကြသော ကောင်းချီးများအတွက် အီဂျစ်လူမျိုးတို့၏ ဝါကြွားမှုကို ဆိတ်သုဉ်းစေကာ၊ သူတို့၏ ရုပ်တုကိုးကွယ်မှုအတွက် အပြစ်ဒဏ်ပေးလိမ့်မည်။</a:t>
            </a:r>
          </a:p>
          <a:p>
            <a:r>
              <a:rPr lang="my-MM" sz="2300" b="1" dirty="0"/>
              <a:t>"ဘုရားသခင်သည် အခြားလူမျိုးတို့ကြားတွင် မိမိ၏တန်ခိုးတော်ကို ကြားသိပြီး၊ သူ၏ကြီးမြတ်သော အမှုတော်များကို ကြောက်ရွံ့ရန်၊ မိမိ၏လူမျိုးတို့သည် ရုပ်တုကိုးကွယ်မှုမှ လှည့်ပြီး စင်ကြယ်သော ကိုးကွယ်မှုကို ပြုစေရန်၊ မိမိနာမတော်ကို ဘုန်းထင်ရှားစေလိုတော်မူသည်။"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74E5FC-383C-D18E-234E-4DEC4C25BEFA}"/>
              </a:ext>
            </a:extLst>
          </p:cNvPr>
          <p:cNvSpPr txBox="1"/>
          <p:nvPr/>
        </p:nvSpPr>
        <p:spPr>
          <a:xfrm>
            <a:off x="67376" y="637859"/>
            <a:ext cx="980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263)</a:t>
            </a:r>
          </a:p>
        </p:txBody>
      </p:sp>
    </p:spTree>
    <p:extLst>
      <p:ext uri="{BB962C8B-B14F-4D97-AF65-F5344CB8AC3E}">
        <p14:creationId xmlns:p14="http://schemas.microsoft.com/office/powerpoint/2010/main" val="445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198367"/>
            <a:ext cx="6591299" cy="27084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'ထိုသို့မောရှေ​မှတစ်ဆင့်ထာဝရဘုရား​မိန့်ဆို​တော်မူ​ခဲ့​သည့်​အတိုင်းဖာရော​မင်းကြီး​၏​စိတ်နှလုံး​သည်မာကျော​လျက်အစ္စရေး​အမျိုးသား​တို့​ကို မ​လွှတ်​ဘဲ​နေ​လေ​၏​။'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ထွက်မြောက်ရာကျမ်း 9:35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768382"/>
            <a:ext cx="6000851" cy="28105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နိဒါန်း</a:t>
            </a:r>
            <a:endParaRPr lang="en-US" b="1" dirty="0"/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sz="1600" b="1" dirty="0"/>
              <a:t>မြွေတိုက်ပွဲ (ထွက်မြောက်ရာကျမ်း ၇:၈-၁၂)</a:t>
            </a:r>
            <a:endParaRPr lang="en-US" sz="1600" b="1" dirty="0"/>
          </a:p>
          <a:p>
            <a:pPr lvl="0">
              <a:spcBef>
                <a:spcPts val="60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      </a:t>
            </a:r>
            <a:r>
              <a:rPr lang="my-MM" sz="1600" b="1" dirty="0"/>
              <a:t>မာကျောသောနှလုံး (ထွက်မြောက်ရာကျမ်း ၇:၁၃)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</a:pPr>
            <a:r>
              <a:rPr lang="my-MM" b="1" dirty="0"/>
              <a:t>ဘေးဒဏ်များ</a:t>
            </a:r>
            <a:endParaRPr lang="en-US" b="1" dirty="0"/>
          </a:p>
          <a:p>
            <a:pPr>
              <a:lnSpc>
                <a:spcPts val="9"/>
              </a:lnSpc>
              <a:spcBef>
                <a:spcPts val="18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sz="1600" b="1" dirty="0"/>
              <a:t>အလယ်အလတ်ဘေးဒဏ်သုံးပါး(ထွက်၇:၁၄-၈:၁၉)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>
              <a:lnSpc>
                <a:spcPts val="9"/>
              </a:lnSpc>
              <a:spcBef>
                <a:spcPts val="1800"/>
              </a:spcBef>
            </a:pP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>
              <a:lnSpc>
                <a:spcPts val="9"/>
              </a:lnSpc>
              <a:spcBef>
                <a:spcPts val="1800"/>
              </a:spcBef>
            </a:pP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             </a:t>
            </a:r>
            <a:r>
              <a:rPr lang="my-MM" sz="1600" b="1" dirty="0"/>
              <a:t>ပြင်းထန်သောဘေးဒဏ်သုံးပါး (ထွက် ၈:၂၀-၉:၁၂) </a:t>
            </a:r>
            <a:endParaRPr lang="en-US" sz="1600" b="1" dirty="0"/>
          </a:p>
          <a:p>
            <a:pPr>
              <a:lnSpc>
                <a:spcPts val="7"/>
              </a:lnSpc>
              <a:spcBef>
                <a:spcPts val="180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>
              <a:lnSpc>
                <a:spcPts val="7"/>
              </a:lnSpc>
              <a:spcBef>
                <a:spcPts val="1800"/>
              </a:spcBef>
            </a:pPr>
            <a:r>
              <a:rPr lang="en-US" sz="1600" b="1" dirty="0"/>
              <a:t>             </a:t>
            </a:r>
            <a:r>
              <a:rPr lang="my-MM" sz="1600" b="1" dirty="0"/>
              <a:t>အလွန်ပြင်း ပြင်းထန်သောဘေးဒဏ်သုံးပါး (ထွက် ၉:၁၃-၁၀:၂၉)</a:t>
            </a:r>
            <a:br>
              <a:rPr lang="my-MM" sz="2000" dirty="0"/>
            </a:br>
            <a:r>
              <a:rPr lang="en-US" sz="2000" dirty="0"/>
              <a:t>            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4" y="130441"/>
            <a:ext cx="654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ဘုရားသခင်၏လူမျိုးတော်သည်စစ်မက်ဖြစ်ပွားခြင်းနှင့်ရင်ဆိုင်ရသောအခါ၊ ဘုရားသခင်က ငြိမ်းချမ်းရေးစကားပြောဆိုရန် အရင်ညှိနှိုင်းရန် ညွှန်ကြားထားသည်။သဘောတူညီမှုမရရှိပါက၊ထို့နောက်မှသာအရေးယူမှုပြုရန် ဖြစ်သည် (တရားဟောရာကျမ်း ၂၀:၁၀-၁၂)။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335126"/>
            <a:ext cx="5336096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108683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368915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822912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7713" y="6252050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639908"/>
            <a:ext cx="6543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ဘေးဒဏ်များ ကျရောက်လာသောအခါ၊ အီဂျစ်နတ်ဘုရားများ၏ အာဏာစက်မှ မည်သည့်အရာမျှ အီဂျစ်ပြည်ကို မကာကွယ်နိုင်ခဲ့ပေ။</a:t>
            </a:r>
            <a:br>
              <a:rPr lang="my-MM" sz="2000" dirty="0"/>
            </a:br>
            <a:r>
              <a:rPr lang="my-MM" b="1" dirty="0"/>
              <a:t>အကြောင်းမှာ တစ်ဆူတည်းသော အမှန်တရားဘုရားသခင်၏ တန်ခိုးတော်ကိုသာ ခံနိုင်ရည်ရှိသောကြောင့်ဖြစ်သည်။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2" y="1539062"/>
            <a:ext cx="6543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ဤသည်မှာဘုရားသခင်ကအီဂျစ်ပြည်ကိုဆက်ဆံပုံဖြစ်သည်။ငြိမ်းချမ်းစွာ ဖြေရှင်းရန် ကြိုးစားခဲ့သော်လည်း၊ ဖာရောဘုရင် (</a:t>
            </a:r>
            <a:r>
              <a:rPr lang="en-US" b="1" dirty="0"/>
              <a:t>Thutmose) </a:t>
            </a:r>
            <a:r>
              <a:rPr lang="my-MM" b="1" dirty="0"/>
              <a:t>က လက်မခံခဲ့ပေ။ ထို့ကြောင့် အရေးယူမှုအချိန် ရောက်လာခဲ့သည်။</a:t>
            </a:r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6000" b="1" dirty="0"/>
              <a:t>နိဒါန်း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63916"/>
            <a:ext cx="103626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/>
              <a:t>မြွေတိုက်ပွဲ (ထွက်မြောက်ရာကျမ်း ၇:၈-၁၂)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0" y="590626"/>
            <a:ext cx="995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A4567"/>
                </a:solidFill>
                <a:latin typeface="Comic Sans MS" panose="030F0702030302020204" pitchFamily="66" charset="0"/>
              </a:rPr>
              <a:t>'သူ​တို့​သည် အသီးသီး​မိမိ​တို့​၏​တောင်ဝှေး​ကို ပစ်ချ​ကြ​သောအခါ မြွေနဂါး​များ​ဖြစ်သွား​၏​။ သို့ရာတွင် အာရုန်​၏​တောင်ဝှေး​သည် သူ​တို့​၏​တောင်ဝှေး​များ​ကို​မျို​လေ​၏​။ 'ထွက်မြောက်ရာကျမ်း 7:12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A456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175139" y="1330949"/>
            <a:ext cx="68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ကဣသရေလလူမျိုးများ၏လွတ်မြောက်ရေးသည်အီဂျစ်နတ်ဘုရားများကိုသူကိုယ်တိုင်တိုက်ခိုက်သောစစ်ပွဲတစ်ခုဖြစ်ကြောင်းဖော်ပြခဲ့</a:t>
            </a:r>
            <a:r>
              <a:rPr lang="en-US" b="1" dirty="0"/>
              <a:t> </a:t>
            </a:r>
            <a:r>
              <a:rPr lang="my-MM" b="1" dirty="0"/>
              <a:t>သည်။ (ထွက်မြောက်ရာကျမ်း ၁၂:၁၂; တောလည်ရာကျမ်း ၃၃:၄)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1" y="3181150"/>
            <a:ext cx="5398524" cy="3525927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667397" y="3459534"/>
            <a:ext cx="6524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တုတ်ကိုမြွေအဖြစ်ပြောင်းလဲခြင်းဖြင့်၊ဘုရားသခင်သည်</a:t>
            </a:r>
            <a:r>
              <a:rPr lang="en-US" b="1" dirty="0" err="1"/>
              <a:t>Uadyet</a:t>
            </a:r>
            <a:r>
              <a:rPr lang="my-MM" b="1" dirty="0"/>
              <a:t>နတ်သမီးအားတိုက်ရိုက်စိန်ခေါ်ခဲ့သည်(ထွက်မြောက်ရာကျမ်း၇:၁၀)။သူ</a:t>
            </a:r>
            <a:r>
              <a:rPr lang="en-US" b="1" dirty="0"/>
              <a:t> </a:t>
            </a:r>
            <a:r>
              <a:rPr lang="my-MM" b="1" dirty="0"/>
              <a:t>မသည်ဖာရောဘုရင်အားကာကွယ်နိုင်ပါမည်လား?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5873" y="1438853"/>
            <a:ext cx="2775149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73601" y="2257820"/>
            <a:ext cx="6808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ဖာရောဘုရင်၏သရဖူပေါ်တွင်သူ၏အာဏာကိုကိုယ်စားပြုသောအလှပဆုံးမြွေဟောက်ရုပ်ကိုတပ်ဆင်ထားပြီး၊ယင်းသည်</a:t>
            </a:r>
            <a:r>
              <a:rPr lang="en-US" b="1" dirty="0" err="1"/>
              <a:t>Uadyet</a:t>
            </a:r>
            <a:r>
              <a:rPr lang="my-MM" b="1" dirty="0"/>
              <a:t>နတ်သမီးကိုကိုယ်စားပြုသည်။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667396" y="5835928"/>
            <a:ext cx="652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ဘုရားသခင်သည်ဤသို့ဖြင့်သူသာလျှင်အီဂျစ်နတ်ဘုရားများမဟုတ်ဘဲ အချုပ်အခြာအာဏာနှင့်တန်ခိုးတော်ကိုပိုင်ဆိုင်သူဖြစ်ကြောင်းထင်ရှားစွာပြသခဲ့သည်။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667397" y="4355647"/>
            <a:ext cx="652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စာတန်သည်မှော်ပညာရှင်များမှတစ်ဆင့်အံ့ဖွယ်နိမိတ်ကိုအတုယူခဲ့သော်လည်း (ထွက်မြောက်ရာကျမ်း ၇:၁၁)၊ အသက်ကိုဖန်ဆင်းနိုင်စွမ်း မရှိပါ။သူ၏မြွေများသည် အပြင်ပန်းအားဖြင့်သာ မြွေနှင့်တူပြီး၊ ဘုရားသခင်ဖန်ဆင်းသောအသက်ရှင်သည့်မြွေမှာအခြားအတုမြွေများကို မျိုချနိုင်စွမ်းရှိသည် (ထွက်မြောက်ရာကျမ်း ၇:၁၂)။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298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/>
              <a:t>မာကျောသောနှလုံး (ထွက်မြောက်ရာကျမ်း ၇:၁၃)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-162560" y="50980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FF7C80">
                    <a:lumMod val="50000"/>
                  </a:srgbClr>
                </a:solidFill>
                <a:latin typeface="Comic Sans MS" panose="030F0702030302020204" pitchFamily="66" charset="0"/>
              </a:rPr>
              <a:t>'သို့သော် ထာဝရဘုရား​မိန့်ဆို​တော်မူ​သည့်​အတိုင်း ဖာရော​မင်းကြီး​၏​စိတ်နှလုံး​သည် မာကျော​၍ မောရှေ​နှင့်​အာရုန်​တို့​၏​စကား​ကို နား​မ​ထောင်​ဘဲ​နေ​၏​။ 'ထွက်မြောက်ရာကျမ်း 7:13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7C8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669366" y="1129452"/>
            <a:ext cx="844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ထွက်မြောက်ရာကျမ်းတွင်ဘုရားသခင်သည်ဖာရောဘုရင်၏နှလုံးသားကို၉ကြိမ်မာကြောစေတော်မူသည်ဟု ဖော်ပြထားပြီး (ထွက် ၄:၂၁; ၇:၃; ၉:၁၂; ၁၀:၁; ၁၀:၂၀; ၁၀:၂၇; ၁၁:၁၀; ၁၄:၄; ၁၄:၈)၊ အခြား ၉ ကြိမ်တွင် ဖာရောဘုရင်ကိုယ်တိုင် သူ၏နှလုံးသားကို မာကြောစေသည်ဟု ဆိုထားပါသည် (ထွက် ၇:၁၃; ၇:၁၄; ၇:၂၂; ၈:၁၅; ၈:၁၉; ၈:၃၂; ၉:၇; ၉:၃၄; ၉:၃၅)။ ဒါဆို ဘယ်သူက ဖာရောဘုရင်၏ နှလုံးသားကို မာကြောစေခဲ့သလဲ?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88" y="3863390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171640" y="4577426"/>
            <a:ext cx="7528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ပထမဆုံး ဘေးဒဏ်ငါးပါးအပြီးတွင်၊ ဖာရောဘုရင်ကိုယ်တိုင် သူ၏နှလုံးသားကို မာကြောစေခဲ့ကြောင်း ရှင်းလင်းစွာ ဖော်ပြထားပါသည်။</a:t>
            </a:r>
            <a:br>
              <a:rPr lang="my-MM" sz="2000" dirty="0"/>
            </a:br>
            <a:r>
              <a:rPr lang="my-MM" b="1" dirty="0"/>
              <a:t>ဆိုလိုသည်မှာ၊ ဣသရေလလူများကို လွှတ်ပေးရန် သန့်ရှင်းသောဝိညာဉ်တော်၏ ဖိတ်ခေါ်မှုကို သူအပြုသဘောမတုန့်ပြန်ခဲ့ခြင်းဖြစ်သည်။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676852" y="2623931"/>
            <a:ext cx="84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ပထမဆုံးဘေးဒဏ်ငါးမျိုးကျရောက်ပြီးနောက်၊ဖာရောမင်းသည်မိမိစိတ်နှလုံးကိုမာကျောစေခဲ့သည်ဟု ရှင်းလင်းစွာ ဖော်ပြထားသည်။ ဆိုလိုသည်မှာ၊ ဣသရေလလူမျိုးများကို လွှတ်ပေးရန် သန့်ရှင်းသောဝိညာဉ်တော်၏ ဖိတ်ခေါ်ချက်ကို အပြုသဘောမဆောင်ခဲ့ခြင်းပင်ဖြစ်သည်။"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29443" y="3628713"/>
            <a:ext cx="4203394" cy="914411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171640" y="5812057"/>
            <a:ext cx="7528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အချိန်မှစ၍ဖာရောဘုရင်၏ကံကြမ္မာသည်အဆုံးသတ်သွားခဲ့ပြီ။သူသည်နောင်တမရန်ခိုင်မာစွာဆုံးဖြတ်ထားသောကြောင့်၊ဘုရားသခင်သည်သူ၏နှလုံးသားကိုမာကြောစေတော်မူ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8954-9D07-68FA-50A4-B6CB4B28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68AFB-7452-E282-0EFE-15C2B4C23C18}"/>
              </a:ext>
            </a:extLst>
          </p:cNvPr>
          <p:cNvSpPr txBox="1"/>
          <p:nvPr/>
        </p:nvSpPr>
        <p:spPr>
          <a:xfrm>
            <a:off x="798898" y="1638755"/>
            <a:ext cx="108187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000" b="1" dirty="0"/>
              <a:t>"အလင်းကိုငြင်းပယ်သည့်အခါတိုင်း၊ထာဝရဘုရားသည်သူ၏တန်ခိုးတော်ကိုပိုမိုထင်ရှားစွာပြသခဲ့သော်လည်း၊ ကောင်းကင်ဘုံ၏ဘုရားသခင်၏တန်ခိုးနှင့်ဘုန်းတော်ကိုသက်သေခံသည့်အထောက်အထားအသစ်တိုင်းတွင် ဘုရင်၏ခေါင်းမာမှုသည်တိုးပွားလာခဲ့သည်။နောက်ဆုံးတွင်ဘုရားသခင်၏ကရုဏာတော်မှပစ်လွှတ်နိုင်သည့် နောက်ဆုံးမြားပင်ကုန်ခန်းသွားခဲ့ရသည်။ထိုအခါထိုလူသည်မိမိ၏အခိုင်အမာခုခံမှုကြောင့်လုံးဝမာကျောသွားခဲ့သည်။</a:t>
            </a:r>
            <a:endParaRPr lang="my-MM" sz="2000" dirty="0"/>
          </a:p>
          <a:p>
            <a:pPr>
              <a:lnSpc>
                <a:spcPct val="150000"/>
              </a:lnSpc>
            </a:pPr>
            <a:r>
              <a:rPr lang="my-MM" sz="2000" b="1" dirty="0"/>
              <a:t>ဖာရောသည်ခေါင်းမာမှုကို ကြဲချခဲ့ပြီး၊သူ၏အကျင့်စာရိတ္တတွင်ထိုခေါင်းမာမှု၏ ရိတ်သိမ်းခြင်းကို ခံခဲ့ရသည်။ ထာဝရဘုရားသည်သူ့ကိုနားလည်စေရန်အခြားဘာမျှမလုပ်နိုင်တော့ပေ။အကြောင်းမှာသူသည် ခေါင်းမာမှုနှင့် အစွဲအလမ်းများဖြင့် အတားအဆီးများပြုလုပ်ထားပြီး၊ သန့်ရှင်းသောဝိညာဉ်တော်သည် သူ၏နှလုံးသားထံသို့ ဝင်ရောက်နိုင်သည့် လမ်းကြောင်းမရှိတော့သောကြောင့်ဖြစ်သည်။ ဖာရောသည် မိမိ၏မယုံကြည်မှုနှင့် မာကျောသောနှလုံးသားထံသို့ စွန့်ပစ်ခြင်းခံခဲ့ရသည်။"</a:t>
            </a:r>
            <a:endParaRPr lang="my-MM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AE1EA3-C854-4738-445B-9DEB6A485FB8}"/>
              </a:ext>
            </a:extLst>
          </p:cNvPr>
          <p:cNvSpPr txBox="1"/>
          <p:nvPr/>
        </p:nvSpPr>
        <p:spPr>
          <a:xfrm>
            <a:off x="3161703" y="530180"/>
            <a:ext cx="58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 The Review and Herald , February 17, 1891)</a:t>
            </a:r>
          </a:p>
        </p:txBody>
      </p:sp>
    </p:spTree>
    <p:extLst>
      <p:ext uri="{BB962C8B-B14F-4D97-AF65-F5344CB8AC3E}">
        <p14:creationId xmlns:p14="http://schemas.microsoft.com/office/powerpoint/2010/main" val="34322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>
              <a:spcBef>
                <a:spcPts val="1800"/>
              </a:spcBef>
            </a:pPr>
            <a:r>
              <a:rPr lang="my-MM" sz="6000" b="1" dirty="0"/>
              <a:t>ဘေးဒဏ်များ</a:t>
            </a:r>
            <a:endParaRPr lang="en-US" sz="6000" b="1" dirty="0"/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690562" y="676186"/>
            <a:ext cx="10810875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'ထို့ကြောင့် ‘ထာဝရဘုရား​က ငါ​သည် ထာဝရဘုရား​ဖြစ်ကြောင်း​ကို ဤ​အမှု​အားဖြင့် သင်​သိ​ရ​လိမ့်မည် ဟု​မိန့်​တော်မူ​ပြီ​။ ဤ​အမှု​ဟူမူကားအကျွန်ုပ်​သည်နိုင်း​မြစ်​ရေ​ကိုအကျွန်ုပ်​လက်​၌​ရှိ​သော​တောင်ဝှေး​ဖြင့်ရိုက်​သောအခါသွေး​အဖြစ်​သို့​ပြောင်းသွား​မည်​။ 'ထွက်မြောက်ရာကျမ်း 7:17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0" y="87065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ပထမဆုံး ကပ်ဘေး (အပျော့စား) - သွေး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FFE9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395287" y="422908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'ထွက်မြောက်ရာကျမ်း 7:1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4-25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99671"/>
              </p:ext>
            </p:extLst>
          </p:nvPr>
        </p:nvGraphicFramePr>
        <p:xfrm>
          <a:off x="395287" y="1619250"/>
          <a:ext cx="2957513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395287" y="4629197"/>
            <a:ext cx="368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နိုင်းမြစ်သည်ရေလျှံမှုများဖြင့်အီဂျစ်ကို အသက်ပေးခဲ့သည်။သို့သော်ရေအရင်းအမြစ်များကိုမည်သူဖန်ဆင်းခဲ့သနည်း။ မှော်ပညာရှင်များသည်ရေကိုပြောင်းလဲသည့်အမှုကိုအတုယူနိုင်ခဲ့သော်လည်း၊ ၎င်းကိုပြန်လည်ပြုပြင်နိုင်ခဲ့ခြင်းမရှိပေ။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6318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17</cp:revision>
  <dcterms:created xsi:type="dcterms:W3CDTF">2025-07-06T14:04:39Z</dcterms:created>
  <dcterms:modified xsi:type="dcterms:W3CDTF">2025-07-08T13:46:25Z</dcterms:modified>
</cp:coreProperties>
</file>