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7" r:id="rId3"/>
    <p:sldId id="284" r:id="rId4"/>
    <p:sldId id="278" r:id="rId5"/>
    <p:sldId id="279" r:id="rId6"/>
    <p:sldId id="259" r:id="rId7"/>
    <p:sldId id="260" r:id="rId8"/>
    <p:sldId id="280" r:id="rId9"/>
    <p:sldId id="262" r:id="rId10"/>
    <p:sldId id="263" r:id="rId11"/>
    <p:sldId id="283" r:id="rId12"/>
    <p:sldId id="281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56" y="-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r>
            <a:rPr lang="my-MM" sz="2000" b="1" i="0" dirty="0"/>
            <a:t>"မကြောက်နှင့်"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my-MM" sz="1600" b="1" i="0" dirty="0"/>
            <a:t>အောင်မြင်မှုရဖို့ပထမဆုံးခြေလှမ်းမှာဘုရားသခင်ကိုယုံကြည်စိတ်ချခြင်းဖြစ်သည်</a:t>
          </a:r>
          <a:endParaRPr lang="en" sz="1600" b="1" dirty="0"/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r>
            <a:rPr lang="my-MM" sz="2000" b="1" i="0" dirty="0"/>
            <a:t>"ခိုင်ခံ့စွာရပ်</a:t>
          </a:r>
          <a:r>
            <a:rPr lang="en-US" sz="2000" b="1" i="0" dirty="0"/>
            <a:t> </a:t>
          </a:r>
          <a:r>
            <a:rPr lang="my-MM" sz="2000" b="1" i="0" dirty="0"/>
            <a:t>တည်ပါ"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my-MM" sz="1600" b="1" i="0" dirty="0"/>
            <a:t>ကျွန်ုပ်တို့သည်ညည်းညူခြင်းမရှိဘဲ၊သည်းခံစွာဖြင့်မိမိတာဝန်နေရာတွင်ရပ်တည်နေရမည်</a:t>
          </a:r>
          <a:endParaRPr lang="en" sz="1600" b="1" dirty="0"/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pPr algn="ctr"/>
          <a:r>
            <a:rPr lang="my-MM" sz="2000" b="1" i="0" dirty="0"/>
            <a:t>"ကယ်တင်ခြင်းကိုကြည့်ပါ"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my-MM" sz="1600" b="1" i="0" dirty="0"/>
            <a:t>ဘုရားသခင်ကိုလမ်းပြခွင့်ပေးပါကအောင်မြင်မှုသည် သေချာပေါက်ရှိပါသည်။</a:t>
          </a:r>
          <a:endParaRPr lang="en" sz="1600" b="1" dirty="0"/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r>
            <a:rPr lang="my-MM" sz="2000" b="1" i="0" dirty="0"/>
            <a:t>ယေဟောဝါသည် သင့်အတွက်တိုက်ပွဲဝင်တော်မူမည်"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my-MM" sz="1600" b="1" i="0" dirty="0"/>
            <a:t>စာတန်နှင့်အပြစ်၏တိုက်ခိုက်မှုများကိုကျွန်ုပ်တို့ဘက်မှရင်ဆိုင်ပေးတော်မူသည်။ကရာနီတွင်သခင်ယေရှုအသေခံတော်မူခြင်းသည်ဤအမှန်တရား၏အကြီးမားဆုံးသက်သေပင်။"</a:t>
          </a:r>
          <a:endParaRPr lang="en" sz="1600" b="1" dirty="0"/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21206">
        <dgm:presLayoutVars>
          <dgm:chMax val="1"/>
          <dgm:bulletEnabled val="1"/>
        </dgm:presLayoutVars>
      </dgm:prSet>
      <dgm:spPr/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21206">
        <dgm:presLayoutVars>
          <dgm:chMax val="1"/>
          <dgm:bulletEnabled val="1"/>
        </dgm:presLayoutVars>
      </dgm:prSet>
      <dgm:spPr/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21206">
        <dgm:presLayoutVars>
          <dgm:chMax val="1"/>
          <dgm:bulletEnabled val="1"/>
        </dgm:presLayoutVars>
      </dgm:prSet>
      <dgm:spPr/>
    </dgm:pt>
    <dgm:pt modelId="{36607368-82BA-4696-9187-EE00E348C061}" type="pres">
      <dgm:prSet presAssocID="{82B93524-ECEC-4469-8B9B-1F5BC095F8DB}" presName="descendantText" presStyleLbl="alignAccFollowNode1" presStyleIdx="2" presStyleCnt="4" custScaleX="139593">
        <dgm:presLayoutVars>
          <dgm:bulletEnabled val="1"/>
        </dgm:presLayoutVars>
      </dgm:prSet>
      <dgm:spPr/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21206">
        <dgm:presLayoutVars>
          <dgm:chMax val="1"/>
          <dgm:bulletEnabled val="1"/>
        </dgm:presLayoutVars>
      </dgm:prSet>
      <dgm:spPr/>
    </dgm:pt>
    <dgm:pt modelId="{FEE04E1B-CF97-476C-B9A7-4E0438787A28}" type="pres">
      <dgm:prSet presAssocID="{D1F65199-4D2A-41A8-9893-4E9DF3A119A8}" presName="descendantText" presStyleLbl="alignAccFollowNode1" presStyleIdx="3" presStyleCnt="4" custScaleX="139593">
        <dgm:presLayoutVars>
          <dgm:bulletEnabled val="1"/>
        </dgm:presLayoutVars>
      </dgm:prSet>
      <dgm:spPr/>
    </dgm:pt>
  </dgm:ptLst>
  <dgm:cxnLst>
    <dgm:cxn modelId="{6BC61310-8923-4D43-8555-C9296C978C07}" type="presOf" srcId="{BF442EE0-2922-42A3-BDA9-CB1FEC58159F}" destId="{8946D59C-6E83-4BDD-8258-CB9972800547}" srcOrd="0" destOrd="0" presId="urn:microsoft.com/office/officeart/2005/8/layout/vList5"/>
    <dgm:cxn modelId="{191B2E20-F27D-47C4-819B-F3D3FFDB73F5}" type="presOf" srcId="{D1D35E53-061E-4996-8C88-F5012DDD733A}" destId="{6F4BAEF6-762E-4FBB-AB4B-2C023090D640}" srcOrd="0" destOrd="0" presId="urn:microsoft.com/office/officeart/2005/8/layout/vList5"/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767C7C61-9C5E-4D11-A5D9-156B67D42A14}" type="presOf" srcId="{9863B7E4-6835-4EB7-944E-393F7B3648D9}" destId="{FEE04E1B-CF97-476C-B9A7-4E0438787A28}" srcOrd="0" destOrd="0" presId="urn:microsoft.com/office/officeart/2005/8/layout/vList5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055E566C-6F29-432C-BBF8-3EF0864D0B1B}" type="presOf" srcId="{82B93524-ECEC-4469-8B9B-1F5BC095F8DB}" destId="{D5404B3B-B872-4AD6-9220-19590E4E4205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5C1E549F-7F20-4FF6-9DD4-C367E22F9275}" type="presOf" srcId="{F1BB910C-BEED-49EA-BBE5-8046B169AF55}" destId="{29A81A47-6828-4110-9969-442A2CDE619F}" srcOrd="0" destOrd="0" presId="urn:microsoft.com/office/officeart/2005/8/layout/vList5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930FFFDC-73A1-4CCA-B576-54D18D441257}" type="presOf" srcId="{16F2F060-FD94-470C-8A98-1E36FB9CD47F}" destId="{73A9ECE2-CD45-43B4-BDF8-5408EC5FBC5B}" srcOrd="0" destOrd="0" presId="urn:microsoft.com/office/officeart/2005/8/layout/vList5"/>
    <dgm:cxn modelId="{1900A4ED-0450-49E3-9F70-E694F386F5A6}" type="presOf" srcId="{8CE531B8-1DA3-419D-980D-5336A0570094}" destId="{4C4899E3-96DA-4836-862F-4E262DC651D9}" srcOrd="0" destOrd="0" presId="urn:microsoft.com/office/officeart/2005/8/layout/vList5"/>
    <dgm:cxn modelId="{197624EF-6165-40CB-92CC-E84FD486107B}" type="presOf" srcId="{19B132B1-8940-4A0C-BFF5-98804C9B0DB5}" destId="{36607368-82BA-4696-9187-EE00E348C061}" srcOrd="0" destOrd="0" presId="urn:microsoft.com/office/officeart/2005/8/layout/vList5"/>
    <dgm:cxn modelId="{DEDBD0F0-FBAD-4D28-8C00-BD6DB9D13AFB}" type="presOf" srcId="{D1F65199-4D2A-41A8-9893-4E9DF3A119A8}" destId="{49366DA5-E12E-444E-8BE5-C9E2FCE9F995}" srcOrd="0" destOrd="0" presId="urn:microsoft.com/office/officeart/2005/8/layout/vList5"/>
    <dgm:cxn modelId="{BA84B0A3-AC3D-4DFC-909F-7B4A617BAA57}" type="presParOf" srcId="{29A81A47-6828-4110-9969-442A2CDE619F}" destId="{3C500399-558B-421F-8DB1-75B635CEBA68}" srcOrd="0" destOrd="0" presId="urn:microsoft.com/office/officeart/2005/8/layout/vList5"/>
    <dgm:cxn modelId="{9C820FC7-F2CC-4BE2-A2A9-9675BC4A1A0A}" type="presParOf" srcId="{3C500399-558B-421F-8DB1-75B635CEBA68}" destId="{4C4899E3-96DA-4836-862F-4E262DC651D9}" srcOrd="0" destOrd="0" presId="urn:microsoft.com/office/officeart/2005/8/layout/vList5"/>
    <dgm:cxn modelId="{091C2FAD-F49E-4F25-A5AB-0EFD6E02DC69}" type="presParOf" srcId="{3C500399-558B-421F-8DB1-75B635CEBA68}" destId="{8946D59C-6E83-4BDD-8258-CB9972800547}" srcOrd="1" destOrd="0" presId="urn:microsoft.com/office/officeart/2005/8/layout/vList5"/>
    <dgm:cxn modelId="{A2ECDB9E-F923-429A-B8D6-D77DBFD8478F}" type="presParOf" srcId="{29A81A47-6828-4110-9969-442A2CDE619F}" destId="{BFDC74EE-114A-4363-8DE9-DFB40CBEC0A2}" srcOrd="1" destOrd="0" presId="urn:microsoft.com/office/officeart/2005/8/layout/vList5"/>
    <dgm:cxn modelId="{B9FFCB7A-516E-40B3-8FE9-F1A7D47A2C9C}" type="presParOf" srcId="{29A81A47-6828-4110-9969-442A2CDE619F}" destId="{E14BADD7-3FFC-44C4-9257-F2775B4F8021}" srcOrd="2" destOrd="0" presId="urn:microsoft.com/office/officeart/2005/8/layout/vList5"/>
    <dgm:cxn modelId="{8B756389-E230-44EB-8E92-4F0B32BAE548}" type="presParOf" srcId="{E14BADD7-3FFC-44C4-9257-F2775B4F8021}" destId="{73A9ECE2-CD45-43B4-BDF8-5408EC5FBC5B}" srcOrd="0" destOrd="0" presId="urn:microsoft.com/office/officeart/2005/8/layout/vList5"/>
    <dgm:cxn modelId="{D3AED89E-B6A0-48A6-8ED8-7E1FA98CF4B1}" type="presParOf" srcId="{E14BADD7-3FFC-44C4-9257-F2775B4F8021}" destId="{6F4BAEF6-762E-4FBB-AB4B-2C023090D640}" srcOrd="1" destOrd="0" presId="urn:microsoft.com/office/officeart/2005/8/layout/vList5"/>
    <dgm:cxn modelId="{A956D6C7-EEB6-4104-9997-CB75A24D0722}" type="presParOf" srcId="{29A81A47-6828-4110-9969-442A2CDE619F}" destId="{ECB8C762-A4E6-4837-8C52-B5EC959B2478}" srcOrd="3" destOrd="0" presId="urn:microsoft.com/office/officeart/2005/8/layout/vList5"/>
    <dgm:cxn modelId="{17B7C07B-E34F-404F-9627-D303FDB3B2CE}" type="presParOf" srcId="{29A81A47-6828-4110-9969-442A2CDE619F}" destId="{FA396A1F-6FD1-4E57-8043-67990AA14303}" srcOrd="4" destOrd="0" presId="urn:microsoft.com/office/officeart/2005/8/layout/vList5"/>
    <dgm:cxn modelId="{235C1833-97AF-4E36-B958-9D2F9BC5583A}" type="presParOf" srcId="{FA396A1F-6FD1-4E57-8043-67990AA14303}" destId="{D5404B3B-B872-4AD6-9220-19590E4E4205}" srcOrd="0" destOrd="0" presId="urn:microsoft.com/office/officeart/2005/8/layout/vList5"/>
    <dgm:cxn modelId="{C3FD60BB-CAF5-4B62-AEDB-4B546D8BB7CF}" type="presParOf" srcId="{FA396A1F-6FD1-4E57-8043-67990AA14303}" destId="{36607368-82BA-4696-9187-EE00E348C061}" srcOrd="1" destOrd="0" presId="urn:microsoft.com/office/officeart/2005/8/layout/vList5"/>
    <dgm:cxn modelId="{5F84AD76-3ABF-41B3-A339-251A2C075CC5}" type="presParOf" srcId="{29A81A47-6828-4110-9969-442A2CDE619F}" destId="{5DD3040D-CB7A-42A0-957C-79A4ABFBEDEC}" srcOrd="5" destOrd="0" presId="urn:microsoft.com/office/officeart/2005/8/layout/vList5"/>
    <dgm:cxn modelId="{B198B966-AB07-42A1-9CDF-CFFE7DE350AF}" type="presParOf" srcId="{29A81A47-6828-4110-9969-442A2CDE619F}" destId="{0CDB6A84-5C04-4B9F-AAF5-8A148B69482E}" srcOrd="6" destOrd="0" presId="urn:microsoft.com/office/officeart/2005/8/layout/vList5"/>
    <dgm:cxn modelId="{829BD57B-025F-484E-81DC-77F46D2393B9}" type="presParOf" srcId="{0CDB6A84-5C04-4B9F-AAF5-8A148B69482E}" destId="{49366DA5-E12E-444E-8BE5-C9E2FCE9F995}" srcOrd="0" destOrd="0" presId="urn:microsoft.com/office/officeart/2005/8/layout/vList5"/>
    <dgm:cxn modelId="{00BDA86B-42F6-4BE4-8811-A513F65A4B23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3745729" y="-1559100"/>
          <a:ext cx="895646" cy="4242413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i="0" kern="1200" dirty="0"/>
            <a:t>အောင်မြင်မှုရဖို့ပထမဆုံးခြေလှမ်းမှာဘုရားသခင်ကိုယုံကြည်စိတ်ချခြင်းဖြစ်သည်</a:t>
          </a:r>
          <a:endParaRPr lang="en" sz="1600" b="1" kern="1200" dirty="0"/>
        </a:p>
      </dsp:txBody>
      <dsp:txXfrm rot="-5400000">
        <a:off x="2072346" y="158005"/>
        <a:ext cx="4198691" cy="808202"/>
      </dsp:txXfrm>
    </dsp:sp>
    <dsp:sp modelId="{4C4899E3-96DA-4836-862F-4E262DC651D9}">
      <dsp:nvSpPr>
        <dsp:cNvPr id="0" name=""/>
        <dsp:cNvSpPr/>
      </dsp:nvSpPr>
      <dsp:spPr>
        <a:xfrm>
          <a:off x="316" y="2327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i="0" kern="1200" dirty="0"/>
            <a:t>"မကြောက်နှင့်"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968" y="56979"/>
        <a:ext cx="1962725" cy="1010253"/>
      </dsp:txXfrm>
    </dsp:sp>
    <dsp:sp modelId="{6F4BAEF6-762E-4FBB-AB4B-2C023090D640}">
      <dsp:nvSpPr>
        <dsp:cNvPr id="0" name=""/>
        <dsp:cNvSpPr/>
      </dsp:nvSpPr>
      <dsp:spPr>
        <a:xfrm rot="5400000">
          <a:off x="3745729" y="-383564"/>
          <a:ext cx="895646" cy="4242413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i="0" kern="1200" dirty="0"/>
            <a:t>ကျွန်ုပ်တို့သည်ညည်းညူခြင်းမရှိဘဲ၊သည်းခံစွာဖြင့်မိမိတာဝန်နေရာတွင်ရပ်တည်နေရမည်</a:t>
          </a:r>
          <a:endParaRPr lang="en" sz="1600" b="1" kern="1200" dirty="0"/>
        </a:p>
      </dsp:txBody>
      <dsp:txXfrm rot="-5400000">
        <a:off x="2072346" y="1333541"/>
        <a:ext cx="4198691" cy="808202"/>
      </dsp:txXfrm>
    </dsp:sp>
    <dsp:sp modelId="{73A9ECE2-CD45-43B4-BDF8-5408EC5FBC5B}">
      <dsp:nvSpPr>
        <dsp:cNvPr id="0" name=""/>
        <dsp:cNvSpPr/>
      </dsp:nvSpPr>
      <dsp:spPr>
        <a:xfrm>
          <a:off x="316" y="1177863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i="0" kern="1200" dirty="0"/>
            <a:t>"ခိုင်ခံ့စွာရပ်</a:t>
          </a:r>
          <a:r>
            <a:rPr lang="en-US" sz="2000" b="1" i="0" kern="1200" dirty="0"/>
            <a:t> </a:t>
          </a:r>
          <a:r>
            <a:rPr lang="my-MM" sz="2000" b="1" i="0" kern="1200" dirty="0"/>
            <a:t>တည်ပါ"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968" y="1232515"/>
        <a:ext cx="1962725" cy="1010253"/>
      </dsp:txXfrm>
    </dsp:sp>
    <dsp:sp modelId="{36607368-82BA-4696-9187-EE00E348C061}">
      <dsp:nvSpPr>
        <dsp:cNvPr id="0" name=""/>
        <dsp:cNvSpPr/>
      </dsp:nvSpPr>
      <dsp:spPr>
        <a:xfrm rot="5400000">
          <a:off x="3745729" y="791970"/>
          <a:ext cx="895646" cy="4242413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i="0" kern="1200" dirty="0"/>
            <a:t>ဘုရားသခင်ကိုလမ်းပြခွင့်ပေးပါကအောင်မြင်မှုသည် သေချာပေါက်ရှိပါသည်။</a:t>
          </a:r>
          <a:endParaRPr lang="en" sz="1600" b="1" kern="1200" dirty="0"/>
        </a:p>
      </dsp:txBody>
      <dsp:txXfrm rot="-5400000">
        <a:off x="2072346" y="2509075"/>
        <a:ext cx="4198691" cy="808202"/>
      </dsp:txXfrm>
    </dsp:sp>
    <dsp:sp modelId="{D5404B3B-B872-4AD6-9220-19590E4E4205}">
      <dsp:nvSpPr>
        <dsp:cNvPr id="0" name=""/>
        <dsp:cNvSpPr/>
      </dsp:nvSpPr>
      <dsp:spPr>
        <a:xfrm>
          <a:off x="316" y="2353398"/>
          <a:ext cx="2072029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i="0" kern="1200" dirty="0"/>
            <a:t>"ကယ်တင်ခြင်းကိုကြည့်ပါ"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968" y="2408050"/>
        <a:ext cx="1962725" cy="1010253"/>
      </dsp:txXfrm>
    </dsp:sp>
    <dsp:sp modelId="{FEE04E1B-CF97-476C-B9A7-4E0438787A28}">
      <dsp:nvSpPr>
        <dsp:cNvPr id="0" name=""/>
        <dsp:cNvSpPr/>
      </dsp:nvSpPr>
      <dsp:spPr>
        <a:xfrm rot="5400000">
          <a:off x="3745729" y="1967505"/>
          <a:ext cx="895646" cy="4242413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7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i="0" kern="1200" dirty="0"/>
            <a:t>စာတန်နှင့်အပြစ်၏တိုက်ခိုက်မှုများကိုကျွန်ုပ်တို့ဘက်မှရင်ဆိုင်ပေးတော်မူသည်။ကရာနီတွင်သခင်ယေရှုအသေခံတော်မူခြင်းသည်ဤအမှန်တရား၏အကြီးမားဆုံးသက်သေပင်။"</a:t>
          </a:r>
          <a:endParaRPr lang="en" sz="1600" b="1" kern="1200" dirty="0"/>
        </a:p>
      </dsp:txBody>
      <dsp:txXfrm rot="-5400000">
        <a:off x="2072346" y="3684610"/>
        <a:ext cx="4198691" cy="808202"/>
      </dsp:txXfrm>
    </dsp:sp>
    <dsp:sp modelId="{49366DA5-E12E-444E-8BE5-C9E2FCE9F995}">
      <dsp:nvSpPr>
        <dsp:cNvPr id="0" name=""/>
        <dsp:cNvSpPr/>
      </dsp:nvSpPr>
      <dsp:spPr>
        <a:xfrm>
          <a:off x="316" y="3528933"/>
          <a:ext cx="2072029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i="0" kern="1200" dirty="0"/>
            <a:t>ယေဟောဝါသည် သင့်အတွက်တိုက်ပွဲဝင်တော်မူမည်"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968" y="3583585"/>
        <a:ext cx="1962725" cy="10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95A68-95E4-4EFD-B2C6-C03B66215BB8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1FE5-C6BC-43CB-8270-6B4AC05E1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1FE5-C6BC-43CB-8270-6B4AC05E11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3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1FE5-C6BC-43CB-8270-6B4AC05E11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6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1FE5-C6BC-43CB-8270-6B4AC05E11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2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1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3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4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73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93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0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82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6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6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63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0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2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66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67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3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9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66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6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09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08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06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26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89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99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microsoft.com/office/2007/relationships/hdphoto" Target="../media/hdphoto1.wdp"/><Relationship Id="rId10" Type="http://schemas.openxmlformats.org/officeDocument/2006/relationships/image" Target="../media/image41.jpeg"/><Relationship Id="rId4" Type="http://schemas.openxmlformats.org/officeDocument/2006/relationships/image" Target="../media/image36.pn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4.jpeg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BEBC97-1C47-0FCA-41B5-A1ABF2057245}"/>
              </a:ext>
            </a:extLst>
          </p:cNvPr>
          <p:cNvSpPr txBox="1"/>
          <p:nvPr/>
        </p:nvSpPr>
        <p:spPr>
          <a:xfrm>
            <a:off x="130629" y="1079047"/>
            <a:ext cx="694508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lvl="0" algn="ctr">
              <a:defRPr/>
            </a:pPr>
            <a:r>
              <a:rPr kumimoji="0" lang="my-MM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CC9900">
                    <a:lumMod val="60000"/>
                    <a:lumOff val="40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Saw T N M Htoo" pitchFamily="2" charset="0"/>
              </a:rPr>
              <a:t>ပင်လယ်နိကိုဖြတ်သန်းကာ</a:t>
            </a:r>
            <a:endParaRPr kumimoji="0" lang="en" sz="48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CC9900">
                  <a:lumMod val="60000"/>
                  <a:lumOff val="40000"/>
                </a:srgb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00FF00"/>
              </a:highlight>
              <a:uLnTx/>
              <a:uFillTx/>
              <a:latin typeface="Saw T N M Htoo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46C4C6-5E43-0F0C-613E-70480B5A360D}"/>
              </a:ext>
            </a:extLst>
          </p:cNvPr>
          <p:cNvSpPr txBox="1"/>
          <p:nvPr/>
        </p:nvSpPr>
        <p:spPr>
          <a:xfrm>
            <a:off x="8169680" y="6488668"/>
            <a:ext cx="402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6 for August 9, 2025</a:t>
            </a:r>
          </a:p>
        </p:txBody>
      </p:sp>
    </p:spTree>
    <p:extLst>
      <p:ext uri="{BB962C8B-B14F-4D97-AF65-F5344CB8AC3E}">
        <p14:creationId xmlns:p14="http://schemas.microsoft.com/office/powerpoint/2010/main" val="4004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5C09A4-4202-674A-BF71-56C7B51C06B5}"/>
              </a:ext>
            </a:extLst>
          </p:cNvPr>
          <p:cNvSpPr/>
          <p:nvPr/>
        </p:nvSpPr>
        <p:spPr>
          <a:xfrm>
            <a:off x="290265" y="5957747"/>
            <a:ext cx="2169712" cy="892740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400" b="1" dirty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400" b="1" dirty="0"/>
              <a:t>"အဲဂုတ္တုလူတို့သည်လည်း ထိုပင်လယ်ထဲသို့ဝင်ရောက်လိုက်လာကြသည်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6A1C64C-851A-CC98-F770-AFC4ABA2F1A7}"/>
              </a:ext>
            </a:extLst>
          </p:cNvPr>
          <p:cNvSpPr/>
          <p:nvPr/>
        </p:nvSpPr>
        <p:spPr>
          <a:xfrm>
            <a:off x="2567793" y="5957747"/>
            <a:ext cx="2169712" cy="817335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400" b="1" dirty="0"/>
              <a:t>နံနက်အရုဏ်တက်ချိန်တွင်၊ ဘုရားသခင်သည်အဲဂုတ္တုလူတို့ကိုပင်လယ်ထဲတွင် ဒုက္ခရောက်စေသည်။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D8D313-705A-9628-E490-91D1DA52DA51}"/>
              </a:ext>
            </a:extLst>
          </p:cNvPr>
          <p:cNvSpPr/>
          <p:nvPr/>
        </p:nvSpPr>
        <p:spPr>
          <a:xfrm>
            <a:off x="4845321" y="5957747"/>
            <a:ext cx="3619363" cy="817335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400" b="1" dirty="0"/>
              <a:t>"အဲဂုတ္တုတပ်များ ဆုတ်ခွာပြေးရန်</a:t>
            </a:r>
            <a:r>
              <a:rPr lang="en-US" sz="1400" b="1" dirty="0"/>
              <a:t>.</a:t>
            </a:r>
            <a:r>
              <a:rPr lang="my-MM" sz="1400" b="1" dirty="0"/>
              <a:t>ကြိုးစားသည့်အခါ၊ ပင်လယ်ရေသည် မူလအတိုင်း ပြန်စီးဝင်လာကာ တပ်တစ်ခုလုံးကို ဖျက်ဆီးလိုက်သည်။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9CD0753-5783-D41F-DC24-54439B0E7581}"/>
              </a:ext>
            </a:extLst>
          </p:cNvPr>
          <p:cNvSpPr/>
          <p:nvPr/>
        </p:nvSpPr>
        <p:spPr>
          <a:xfrm>
            <a:off x="8572500" y="5957747"/>
            <a:ext cx="3503006" cy="623435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400" b="1" dirty="0"/>
              <a:t>ကမ်းခြေမှ ကြည့်ရှုနေသော အစ္စရေးတို့သည် ဤအောင်ပွဲကိုမြင်ပြီး ဘုရားသခင်နှင့် မောရှေကို ယုံကြည်လာကြသည်"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64BEBA-FED0-C9D1-629E-83232913A7D0}"/>
              </a:ext>
            </a:extLst>
          </p:cNvPr>
          <p:cNvSpPr/>
          <p:nvPr/>
        </p:nvSpPr>
        <p:spPr>
          <a:xfrm>
            <a:off x="124708" y="3182722"/>
            <a:ext cx="3323341" cy="1086639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400" b="1" dirty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400" b="1" dirty="0"/>
              <a:t>"ဘုရားသခင်၏ကောင်းကင်တမန်နှင့်တိမ်တိုင်သည်အစ္စရေးတို့၏စခန်းနှင့်အဲဂုတ္တုလူတို့၏စခန်းအကြားရပ်တည်နေခဲ့သည်"(ထွက်မြောက်ရာ ၁၄:၁၉-၂၀)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9C19B04-8B12-FD93-873C-BEF4B389DA16}"/>
              </a:ext>
            </a:extLst>
          </p:cNvPr>
          <p:cNvSpPr/>
          <p:nvPr/>
        </p:nvSpPr>
        <p:spPr>
          <a:xfrm>
            <a:off x="3586268" y="3182722"/>
            <a:ext cx="2965350" cy="892740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400" b="1" dirty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400" b="1" dirty="0"/>
              <a:t>"ညအချိန်တွင်ထိုတိမ်တိုင်သည်အဲဂုတ္တုလူတို့အတွက်အမှောင်ဖြစ်၍၊အစ္စရေးတို့အ</a:t>
            </a:r>
            <a:r>
              <a:rPr lang="en-US" sz="1400" b="1" dirty="0"/>
              <a:t> </a:t>
            </a:r>
            <a:r>
              <a:rPr lang="my-MM" sz="1400" b="1" dirty="0"/>
              <a:t>တွက်အလင်းဖြစ်နေခဲ့သည်" 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C6EEB99-616C-64BF-6E80-1EED6266F4BE}"/>
              </a:ext>
            </a:extLst>
          </p:cNvPr>
          <p:cNvSpPr/>
          <p:nvPr/>
        </p:nvSpPr>
        <p:spPr>
          <a:xfrm>
            <a:off x="6689837" y="3182722"/>
            <a:ext cx="2581985" cy="101123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400" b="1" dirty="0"/>
              <a:t>"မောရှေသည်မိမိလက်နက်ကိုမြှောက်တင်လိုက်သည်နှင့်ပင်</a:t>
            </a:r>
            <a:r>
              <a:rPr lang="en-US" sz="1400" b="1" dirty="0"/>
              <a:t> </a:t>
            </a:r>
            <a:r>
              <a:rPr lang="my-MM" sz="1400" b="1" dirty="0"/>
              <a:t>လယ်သည်နှစ်ပိုင်းကွဲသွားကာအစ္စရေးတို့သည်ခြောက်သွေ့သောမြေပေါ်မှဖြတ်သန်းနိုင်ခဲ့ကြသည်"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906E1E2-4E59-03E0-1FDE-74F0F92BAAFE}"/>
              </a:ext>
            </a:extLst>
          </p:cNvPr>
          <p:cNvSpPr/>
          <p:nvPr/>
        </p:nvSpPr>
        <p:spPr>
          <a:xfrm>
            <a:off x="9410041" y="3182722"/>
            <a:ext cx="2581985" cy="101123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my-MM" sz="1400" b="1" dirty="0"/>
              <a:t>အစ္စရေးတို့သည်ပင်လယ်အတွင်းသို့ဝင်ရောက်သွားကြစဉ်၊ရေများသည်သူတို့၏လက်ယာနှင့်လက်ဝဲဘက်တွင်နံရံများသဖွယ်ရပ်တည်နေခဲ့သည်" 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DF3B-E045-3D40-D0AA-C13370C658C8}"/>
              </a:ext>
            </a:extLst>
          </p:cNvPr>
          <p:cNvSpPr txBox="1"/>
          <p:nvPr/>
        </p:nvSpPr>
        <p:spPr>
          <a:xfrm>
            <a:off x="0" y="12439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/>
            </a:pPr>
            <a:r>
              <a:rPr lang="my-MM" sz="3200" spc="0" dirty="0"/>
              <a:t>ပင်လယ်ထဲကလမ်းကြောင်း (ထွက်မြောက်ရာကျမ်း ၁၄:၁၃-၃၁)</a:t>
            </a:r>
            <a:endParaRPr lang="en" sz="3200" spc="0" dirty="0">
              <a:solidFill>
                <a:srgbClr val="9933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689E65-3D16-A83D-C5DC-724D27BF9B9D}"/>
              </a:ext>
            </a:extLst>
          </p:cNvPr>
          <p:cNvSpPr txBox="1"/>
          <p:nvPr/>
        </p:nvSpPr>
        <p:spPr>
          <a:xfrm>
            <a:off x="1141156" y="786556"/>
            <a:ext cx="990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algn="ctr">
              <a:defRPr/>
            </a:pPr>
            <a:r>
              <a:rPr lang="my-MM" sz="1800" dirty="0">
                <a:effectLst/>
              </a:rPr>
              <a:t>ထာဝရဘုရား​ကမောရှေ​အားဆက်၍​ခရီးပြု​ကြ​ရန်ဆင့်ဆို​လော့​။ 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(Exodus 14:15). </a:t>
            </a:r>
            <a:r>
              <a:rPr lang="my-MM" sz="1800" dirty="0">
                <a:effectLst/>
              </a:rPr>
              <a:t>ဤအခိုက်အတန့်မှစ၍ မျှော်လင့်မထားသော အရာများ စတင်ဖြစ်ပေါ်လာခဲ့သည်</a:t>
            </a:r>
            <a:r>
              <a:rPr lang="my-MM" b="0" dirty="0">
                <a:effectLst/>
              </a:rPr>
              <a:t>"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(Exodus 14:19-31):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C246A8-4011-5222-0396-094A11031B2D}"/>
              </a:ext>
            </a:extLst>
          </p:cNvPr>
          <p:cNvSpPr/>
          <p:nvPr/>
        </p:nvSpPr>
        <p:spPr>
          <a:xfrm>
            <a:off x="110151" y="4395996"/>
            <a:ext cx="3234812" cy="1561751"/>
          </a:xfrm>
          <a:prstGeom prst="round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D33A98-B618-3A24-01A0-5E2113C16B67}"/>
              </a:ext>
            </a:extLst>
          </p:cNvPr>
          <p:cNvSpPr/>
          <p:nvPr/>
        </p:nvSpPr>
        <p:spPr>
          <a:xfrm>
            <a:off x="3022447" y="4409002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FD0EF6C-EF04-BBF1-4E40-F1D533F195F2}"/>
              </a:ext>
            </a:extLst>
          </p:cNvPr>
          <p:cNvSpPr/>
          <p:nvPr/>
        </p:nvSpPr>
        <p:spPr>
          <a:xfrm>
            <a:off x="5934743" y="4409002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AEDE93-EE13-6358-07E3-265635E92858}"/>
              </a:ext>
            </a:extLst>
          </p:cNvPr>
          <p:cNvSpPr/>
          <p:nvPr/>
        </p:nvSpPr>
        <p:spPr>
          <a:xfrm>
            <a:off x="8847038" y="4395996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69FC57-9C70-7BD2-7B47-FC2150E851E6}"/>
              </a:ext>
            </a:extLst>
          </p:cNvPr>
          <p:cNvSpPr/>
          <p:nvPr/>
        </p:nvSpPr>
        <p:spPr>
          <a:xfrm>
            <a:off x="110151" y="1600059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D05B97-AD04-D340-E421-308CB35BD045}"/>
              </a:ext>
            </a:extLst>
          </p:cNvPr>
          <p:cNvSpPr/>
          <p:nvPr/>
        </p:nvSpPr>
        <p:spPr>
          <a:xfrm>
            <a:off x="3022447" y="1613065"/>
            <a:ext cx="3234812" cy="1561751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D6147F4-D0F8-5D3F-7D96-C2D5EEF4E95C}"/>
              </a:ext>
            </a:extLst>
          </p:cNvPr>
          <p:cNvSpPr/>
          <p:nvPr/>
        </p:nvSpPr>
        <p:spPr>
          <a:xfrm>
            <a:off x="5934743" y="1613065"/>
            <a:ext cx="3234812" cy="1561751"/>
          </a:xfrm>
          <a:prstGeom prst="round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7DB5FE-B340-675F-97C6-85B13E329118}"/>
              </a:ext>
            </a:extLst>
          </p:cNvPr>
          <p:cNvSpPr/>
          <p:nvPr/>
        </p:nvSpPr>
        <p:spPr>
          <a:xfrm>
            <a:off x="8847038" y="1600059"/>
            <a:ext cx="3234812" cy="1561751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DED623ED-FD85-547D-DFC8-3AA0F58AB7C0}"/>
              </a:ext>
            </a:extLst>
          </p:cNvPr>
          <p:cNvGrpSpPr/>
          <p:nvPr/>
        </p:nvGrpSpPr>
        <p:grpSpPr>
          <a:xfrm>
            <a:off x="438148" y="171450"/>
            <a:ext cx="11401427" cy="6572250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Onda 20">
              <a:extLst>
                <a:ext uri="{FF2B5EF4-FFF2-40B4-BE49-F238E27FC236}">
                  <a16:creationId xmlns:a16="http://schemas.microsoft.com/office/drawing/2014/main" id="{381C9F81-875B-E9DF-FF48-9EBCC61EB105}"/>
                </a:ext>
              </a:extLst>
            </p:cNvPr>
            <p:cNvSpPr/>
            <p:nvPr/>
          </p:nvSpPr>
          <p:spPr>
            <a:xfrm>
              <a:off x="5095874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821EE0-E6D8-ACC3-1FFD-A13CBCD3086F}"/>
              </a:ext>
            </a:extLst>
          </p:cNvPr>
          <p:cNvSpPr txBox="1"/>
          <p:nvPr/>
        </p:nvSpPr>
        <p:spPr>
          <a:xfrm>
            <a:off x="142548" y="3505700"/>
            <a:ext cx="4831882" cy="3139321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spcBef>
                <a:spcPts val="600"/>
              </a:spcBef>
              <a:defRPr/>
            </a:pPr>
            <a:r>
              <a:rPr lang="my-MM" sz="5400" dirty="0">
                <a:solidFill>
                  <a:schemeClr val="accent6">
                    <a:lumMod val="75000"/>
                  </a:schemeClr>
                </a:solidFill>
              </a:rPr>
              <a:t>အောင်ပွဲခံခြင်း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7731E-EC01-884C-BE6A-175ADC503619}"/>
              </a:ext>
            </a:extLst>
          </p:cNvPr>
          <p:cNvSpPr txBox="1"/>
          <p:nvPr/>
        </p:nvSpPr>
        <p:spPr>
          <a:xfrm>
            <a:off x="0" y="70101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2800" b="1" dirty="0"/>
              <a:t>မောရှေ၏အောင်မြင်ခြင်းသီချင်း (ထွက်မြောက်ရာကျမ်း ၁၅:၁-၂၁)</a:t>
            </a:r>
            <a:endParaRPr kumimoji="0" lang="en" sz="2800" b="1" i="0" u="none" strike="noStrike" kern="1200" cap="none" spc="300" normalizeH="0" baseline="0" noProof="0" dirty="0">
              <a:ln w="12700">
                <a:solidFill>
                  <a:srgbClr val="580080">
                    <a:lumMod val="50000"/>
                  </a:srgbClr>
                </a:solidFill>
                <a:prstDash val="solid"/>
              </a:ln>
              <a:pattFill prst="narHorz">
                <a:fgClr>
                  <a:srgbClr val="580080"/>
                </a:fgClr>
                <a:bgClr>
                  <a:srgbClr val="58008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580080">
                    <a:lumMod val="50000"/>
                  </a:srgbClr>
                </a:inn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9E1462-E09D-6924-EAFF-4857966B5BCE}"/>
              </a:ext>
            </a:extLst>
          </p:cNvPr>
          <p:cNvSpPr txBox="1"/>
          <p:nvPr/>
        </p:nvSpPr>
        <p:spPr>
          <a:xfrm>
            <a:off x="1356852" y="633323"/>
            <a:ext cx="947829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sz="1600" b="1" dirty="0">
                <a:solidFill>
                  <a:srgbClr val="177329">
                    <a:lumMod val="75000"/>
                  </a:srgbClr>
                </a:solidFill>
                <a:latin typeface="Comic Sans MS" panose="030F0702030302020204" pitchFamily="66" charset="0"/>
              </a:rPr>
              <a:t>'သူ​တို့​သည်ဘုရားသခင်​၏​ကျွန်မောရှေ​၏​သီချင်း​နှင့်သိုးသငယ်​တော်​၏​သီချင်း​များ​ကို​သီဆို​ကာ“အနန္တ​တန်ခိုး​နှင့်​ပြည့်စုံ​တော်မူ​သော ထာဝရ​အရှင်​ဘုရားသခင်၊ ကိုယ်တော်​ပြု​တော်မူ​သော​အမှု​တို့​သည် ကြီးမြတ်​၍ အံ့သြဖွယ်​ကောင်း​လှ​ပါ​၏။ လူမျိုး​တကာ​တို့​၏​ဘုရင်၊ ကိုယ်တော်​၏​နည်းလမ်း​တော်​တို့​သည် ဖြောင့်မတ်​၍​မှန်ကန်​ပါ​၏။ 'ဗျာဒိတ်ကျမ်း 15:3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177329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32989-0E19-6160-D82E-73BFD8D1F53F}"/>
              </a:ext>
            </a:extLst>
          </p:cNvPr>
          <p:cNvSpPr txBox="1"/>
          <p:nvPr/>
        </p:nvSpPr>
        <p:spPr>
          <a:xfrm>
            <a:off x="276225" y="1636657"/>
            <a:ext cx="5692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"ဖြစ်ပျက်ခဲ့သမျှကိုမြင်တွေ့ရသောအခါ၊မောရှေသည်အစ္စရေးလူမျိုးတို့ကို ဦးဆောင်၍ ချီးမွမ်းသီချင်းဆိုစေသည်။ ထိုအခါ မိရိအံသည်လည်း အမျိုးသမီးများနှင့်အတူ သီချင်းအဖွဲ့ဖြင့် တုန့်ပြန်ဆိုကြသည်" (ထွက်မြောက်ရာ ၁၅:၁၊ ၂၀-၂၁)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2853" y="1710813"/>
            <a:ext cx="5861957" cy="3078897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CD460-CD46-91A7-59A4-B9096B09C778}"/>
              </a:ext>
            </a:extLst>
          </p:cNvPr>
          <p:cNvSpPr txBox="1"/>
          <p:nvPr/>
        </p:nvSpPr>
        <p:spPr>
          <a:xfrm>
            <a:off x="3923072" y="4813528"/>
            <a:ext cx="8268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"ထို့အပြင်၊ဘုရားသခင်ဆက်လက်ပြုမည့်အရာကိုဤသို့ကြေညာထားသည်—'ဘုရားရှင်သည် သူတို့ကိုပို့ဆောင်၍ဘုရားရှင်၏အမွေခံတောင်ပေါ်တွင်စိုက်ပျိုးတော်မူလိမ့်မည်’                 						(ထွက်မြောက်ရာ ၁၅:၁၇)"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9" name="Imagen 8" descr="Imagen que contiene interior, tabla, ventana, edificio&#10;&#10;El contenido generado por IA puede ser incorrecto.">
            <a:extLst>
              <a:ext uri="{FF2B5EF4-FFF2-40B4-BE49-F238E27FC236}">
                <a16:creationId xmlns:a16="http://schemas.microsoft.com/office/drawing/2014/main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1" y="4842064"/>
            <a:ext cx="3646846" cy="1912697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5145" y="121700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1FA766-A74B-9296-386C-52B3BD33187F}"/>
              </a:ext>
            </a:extLst>
          </p:cNvPr>
          <p:cNvSpPr txBox="1"/>
          <p:nvPr/>
        </p:nvSpPr>
        <p:spPr>
          <a:xfrm>
            <a:off x="276225" y="2777696"/>
            <a:ext cx="58197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ဤသီချင်းတွင်အစ္စရေးတို့၏လုပ်ဆောင်ချက်ကိုမည်သည့်နေရာတွင်မျှဖော်ပြထားခြင်းမရှိပါ။ဘုရားသခင်အားရန်သူများကို ဖျက်ဆီးတော်မူခြင်းအတွက်ချီးမွမ်းရုံသာမက(ထွက်မြောက်ရာ ၁၅:၆)၊ကိုယ်တော်၏အံ့ဖွယ်အမှုတော်များအတွက်လည်းချီးကျူးဂုဏ်တင်ထားသည်(ထွက်မြောက်ရာ၁၅:၁၁)။ဤဖြစ်ရပ်ကိုကြားရသောလူမျိုးတို့၏တုံ့ပြန်မှုကိုလည်းကြိုတင်ဟောကွားထားသည် (ထွက်မြောက်ရာ ၁၅:၁၄)။"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5FEE78-3177-0B47-98C9-DC9844335134}"/>
              </a:ext>
            </a:extLst>
          </p:cNvPr>
          <p:cNvSpPr txBox="1"/>
          <p:nvPr/>
        </p:nvSpPr>
        <p:spPr>
          <a:xfrm>
            <a:off x="3923072" y="5521414"/>
            <a:ext cx="8268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"ဘုရားသခင်၏တရားစီရင်ခြင်းများထင်ရှားပြီး၊အပြစ်နှင့်ဖိနှိပ်                       ချုပ်ချယ်မှုများအမြစ်ဖြတ်ခံရသောအခါ၊ရွေးနုတ်ခြင်းခံရသောတိုင်းနိုင်ငံသားများသည်ထိုဖြောင့်မတ်သောတရားစီရင်ချက်များအတွက်ကိုယ်တော်ကိုချီးမွမ်းကြလိမ့်မည်။ထိုသို့ဆိုရာတွင် မောရှေ၏သီချင်းနှင့် သိုးသငယ်၏သီချင်းကို သီဆိုကြလိမ့်မည် (ဗျာဒိတ် ၁၅:၃)"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85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1EAF9E-162E-3B2C-A4FA-CFB0EE54B6D8}"/>
              </a:ext>
            </a:extLst>
          </p:cNvPr>
          <p:cNvSpPr txBox="1"/>
          <p:nvPr/>
        </p:nvSpPr>
        <p:spPr>
          <a:xfrm>
            <a:off x="565354" y="1277142"/>
            <a:ext cx="11061291" cy="4112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2200" dirty="0"/>
              <a:t>"အပြစ်၏ကျွန်ဘဝမှကျွန်ုပ်တို့၏ဝိညာဉ်များကိုလွတ်မြောက်စေရန်ဘုရားသခင်ပြုတော်မူသောကယ်တင်ခြင်းသည်ပင်လယ်နီတွင်ဟေဗြဲလူမျိုးတို့ခံရသောကယ်တင်ခြင်းထက်ပိုမိုကြီးမြတ်ပါသည်။ဟေဗြဲလူမျိုးတို့ကဲ့သို့ပင်ကျွန်ုပ်တို့သည်'လူသားတို့အတွက်ပြုတော်မူသောအံ့ဖွယ်အမှုများ'အတွက်စိတ်နှလုံးအကြွင်းမဲ့ဖြင့်ထာဝရဘုရားကိုချီးမွမ်းသင့်ပါသည်။ဘုရားသခင်၏ကြီးမားသောကရုဏာတော်များကို အောက်မေ့သူ၊သေးငယ်သောကျေးဇူးတော်များကိုပါမေ့လျော့မနေသူများသည်ဝမ်းမြောက်ခြင်းစည်းကိုစည်းပြီးစိတ်နှလုံးထဲ၌ထာဝရဘုရားအားဂုဏ်တင်သီဆိုကြလိမ့်မည်။နေ့စဉ်ရရှိသောဘုရား၏</a:t>
            </a:r>
            <a:r>
              <a:rPr lang="en-US" sz="2200" dirty="0"/>
              <a:t> </a:t>
            </a:r>
            <a:r>
              <a:rPr lang="my-MM" sz="2200"/>
              <a:t>က</a:t>
            </a:r>
            <a:r>
              <a:rPr lang="my-MM" sz="2200" dirty="0"/>
              <a:t>ောင်းကြီးမင်္ဂလာမ</a:t>
            </a:r>
            <a:r>
              <a:rPr lang="my-MM" sz="2200"/>
              <a:t>ျား၊အထ</a:t>
            </a:r>
            <a:r>
              <a:rPr lang="my-MM" sz="2200" dirty="0"/>
              <a:t>ူးသဖြ</a:t>
            </a:r>
            <a:r>
              <a:rPr lang="my-MM" sz="2200"/>
              <a:t>င့်ပ</a:t>
            </a:r>
            <a:r>
              <a:rPr lang="my-MM" sz="2200" dirty="0"/>
              <a:t>ျော်ရွှင်ခြင်းနှ</a:t>
            </a:r>
            <a:r>
              <a:rPr lang="my-MM" sz="2200"/>
              <a:t>င့်က</a:t>
            </a:r>
            <a:r>
              <a:rPr lang="my-MM" sz="2200" dirty="0"/>
              <a:t>ောင်းကင်နိုင်ငံတော်</a:t>
            </a:r>
            <a:r>
              <a:rPr lang="my-MM" sz="2200"/>
              <a:t>ကိုက</a:t>
            </a:r>
            <a:r>
              <a:rPr lang="my-MM" sz="2200" dirty="0"/>
              <a:t>ျွန်ုပ်တို့ရောက်ရှိစေရန် ယေရှုအသေခံတော်မူခြင်းသည် အစဉ်ကျေးဇူးတင်ခြင်း၏ အကြောင်းရင်းဖြစ်သင့်ပါသည်။"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93CBD3-B429-FE2C-6536-6A94EC990C19}"/>
              </a:ext>
            </a:extLst>
          </p:cNvPr>
          <p:cNvSpPr txBox="1"/>
          <p:nvPr/>
        </p:nvSpPr>
        <p:spPr>
          <a:xfrm>
            <a:off x="7545265" y="5529565"/>
            <a:ext cx="377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(Conflict and Courage, March 28)</a:t>
            </a:r>
          </a:p>
        </p:txBody>
      </p:sp>
    </p:spTree>
    <p:extLst>
      <p:ext uri="{BB962C8B-B14F-4D97-AF65-F5344CB8AC3E}">
        <p14:creationId xmlns:p14="http://schemas.microsoft.com/office/powerpoint/2010/main" val="1874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'မောရှေ​က​လည်း “​မ​ကြောက်​ကြ​နှင့်​။ ယနေ့ သင်​တို့​အတွက် ပြု​တော်မူ​မည့် ထာဝရဘုရား​၏​ကယ်တင်​ခြင်း​ကို ရပ်​၍​ကြည့်​ကြ​လော့​။ ယနေ့ သင်​တို့​မြင်​နေ​ရ​သော​အီဂျစ်​လူမျိုး​တို့​ကို မည်သည့်​အခါ​မျှ မြင်​ရ​တော့​မည်​မ​ဟုတ်​။ ''ထာဝရဘုရား​သည် သင်​တို့​အတွက် စစ်တိုက်​တော်မူ​မည်​ဖြစ်၍ သင်​တို့​သည် ငြိမ်ဝပ်​စွာ​နေ​ရ​မည်​”​ဟု ဆို​လေ​၏​။ '</a:t>
            </a:r>
          </a:p>
          <a:p>
            <a:pPr lvl="0" algn="ctr">
              <a:defRPr/>
            </a:pPr>
            <a:r>
              <a:rPr lang="my-MM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ထွက်မြောက်ရာကျမ်း 14:13,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</a:t>
            </a:r>
            <a:endParaRPr lang="my-MM" sz="2400" b="1" dirty="0">
              <a:ln w="12700" cmpd="sng">
                <a:noFill/>
                <a:prstDash val="solid"/>
              </a:ln>
              <a:solidFill>
                <a:srgbClr val="F9FABE"/>
              </a:solidFill>
              <a:effectLst>
                <a:glow rad="76200">
                  <a:srgbClr val="1C305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EF29AF-08BA-3EF8-DDD1-0985ECE3406C}"/>
              </a:ext>
            </a:extLst>
          </p:cNvPr>
          <p:cNvSpPr txBox="1"/>
          <p:nvPr/>
        </p:nvSpPr>
        <p:spPr>
          <a:xfrm>
            <a:off x="5204027" y="3609975"/>
            <a:ext cx="6981825" cy="30008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FF0000"/>
                </a:solidFill>
              </a:rPr>
              <a:t>အီဂျစ်ပြည်မှ ထွက်ခွာခြင်း</a:t>
            </a:r>
            <a:endParaRPr lang="en-US" b="1" dirty="0">
              <a:solidFill>
                <a:srgbClr val="FF0000"/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</a:t>
            </a:r>
            <a:r>
              <a:rPr lang="my-MM" b="1" dirty="0"/>
              <a:t>"ထွက်သွားကြလော့!" (ထွက်မြောက်ရာကျမ်း ၁၂:၃၁-၃၆)</a:t>
            </a:r>
            <a:endParaRPr lang="en-US" b="1" dirty="0"/>
          </a:p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</a:t>
            </a:r>
            <a:r>
              <a:rPr lang="my-MM" b="1" dirty="0"/>
              <a:t>သားဦးများ ကိန်းဝပ်စေခြင်း</a:t>
            </a:r>
            <a:r>
              <a:rPr lang="my-MM" dirty="0"/>
              <a:t> (ထွက်မြောက်ရာကျမ်း ၁၃:၁-၁၆)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chemeClr val="bg2">
                    <a:lumMod val="50000"/>
                  </a:schemeClr>
                </a:solidFill>
              </a:rPr>
              <a:t>ပင်လယ်နီကို ဖြတ်ကူးခြင်း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</a:t>
            </a:r>
            <a:r>
              <a:rPr lang="my-MM" b="1" dirty="0"/>
              <a:t>တောကြီးမှာပိတ်မိနေခြင်း (ထွက်မြောက်ရာကျမ်း ၁၃:၁၇-၁၄:၁၂)</a:t>
            </a:r>
            <a:endParaRPr lang="en-US" b="1" dirty="0"/>
          </a:p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</a:t>
            </a:r>
            <a:r>
              <a:rPr lang="my-MM" b="1" dirty="0"/>
              <a:t>ပင်လယ်ထဲကလမ်းကြောင်း (ထွက်မြောက်ရာကျမ်း ၁၄:၁၃-၃၁)</a:t>
            </a:r>
            <a:endParaRPr lang="en-US" b="1" dirty="0"/>
          </a:p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chemeClr val="accent6">
                    <a:lumMod val="75000"/>
                  </a:schemeClr>
                </a:solidFill>
              </a:rPr>
              <a:t>အောင်ပွဲခံခြင်း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</a:t>
            </a:r>
            <a:r>
              <a:rPr lang="my-MM" b="1" dirty="0"/>
              <a:t>မောရှေ၏အောင်မြင်ခြင်းသီချင်း (ထွက်မြောက်ရာကျမ်း ၁၅:၁-၂၁)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40ACD-830A-D98F-D86A-90FFCC9DA0FA}"/>
              </a:ext>
            </a:extLst>
          </p:cNvPr>
          <p:cNvSpPr txBox="1"/>
          <p:nvPr/>
        </p:nvSpPr>
        <p:spPr>
          <a:xfrm>
            <a:off x="415721" y="208936"/>
            <a:ext cx="727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"ဘုရားသခင်သည် အီဂျစ်ပြည်မှ ထွက်ခွာရာတွင် ဖာရောဘုရင်၏ သားဦး သေဆုံးခြင်း (သို့မဟုတ်) အနည်းဆုံး သေခြင်းခြိမ်းခြောက်ခြင်းနှင့် ကြုံရမည်ကို အစကတည်းက သတိပေးထားခဲ့ပါသည် (ထွက်မြောက်ရာကျမ်း ၄:၂၂-၂၃)။"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Imagen que contiene tabla, mujer, comida, pequeño&#10;&#10;El contenido generado por IA puede ser incorrecto.">
            <a:extLst>
              <a:ext uri="{FF2B5EF4-FFF2-40B4-BE49-F238E27FC236}">
                <a16:creationId xmlns:a16="http://schemas.microsoft.com/office/drawing/2014/main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5641" y="213863"/>
            <a:ext cx="4028460" cy="3248025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405" y="3609975"/>
            <a:ext cx="1924358" cy="2997302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077" y="3609975"/>
            <a:ext cx="2143432" cy="2997302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41399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6290312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551855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175580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050678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5819532"/>
            <a:ext cx="399662" cy="428000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20763" y="4762908"/>
            <a:ext cx="399662" cy="4280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3677171"/>
            <a:ext cx="39966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AD9F4B-1755-717E-F50B-E3F3D5DA6E02}"/>
              </a:ext>
            </a:extLst>
          </p:cNvPr>
          <p:cNvSpPr txBox="1"/>
          <p:nvPr/>
        </p:nvSpPr>
        <p:spPr>
          <a:xfrm>
            <a:off x="415721" y="2725063"/>
            <a:ext cx="7277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ပင်လယ်နီကိုဖြတ်ကူးပြီးသည့်နောက်၊အီဂျစ်ကျွန်ဘဝမှအဆုံးတွင်လွတ်မြောက်လာသောအစ္စရေးလူမျိုးတို့သည်မိမိတို့အားလွတ်မြောက်စေသူအားဝမ်းမြောက်ချီးမွမ်းသော သီချင်းသံများဖြင့် ဘုရားသခင်ကို ဂုဏ်တင်ခဲ့ကြသည်။"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8E876-5C2F-06FE-9B5A-61E5EB3F9F83}"/>
              </a:ext>
            </a:extLst>
          </p:cNvPr>
          <p:cNvSpPr txBox="1"/>
          <p:nvPr/>
        </p:nvSpPr>
        <p:spPr>
          <a:xfrm>
            <a:off x="415720" y="1167035"/>
            <a:ext cx="72770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သားဦးများ သေခြင်းဒဏ်မှ လွတ်မြောက်ပြီး အီဂျစ်ပြည်မှ လွတ်မြောက်စေရန်၊ ဘုရားသခင်သည် ယုံကြည်ခြင်းအလုပ်တစ်ခုကို တောင်းဆိုခဲ့သည် - ပသခါအခမ်းအနားပြုလုပ်ခြင်း။ ယခု အခက်အခဲဆုံး အခြေအနေသို့ ရောက်ရှိချိန်တွင်၊ ဒုတိယမြောက် ယုံကြည်ခြင်းခြေလှမ်းကို လှမ်းရန် အချိန်တန်ပြီ - ရှေ့သို့ ဆက်လျှောက်ရန်။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37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4B288758-4087-240F-5CFE-A8C86943966D}"/>
              </a:ext>
            </a:extLst>
          </p:cNvPr>
          <p:cNvSpPr txBox="1"/>
          <p:nvPr/>
        </p:nvSpPr>
        <p:spPr>
          <a:xfrm>
            <a:off x="8086723" y="373793"/>
            <a:ext cx="3900490" cy="248144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5400" b="1" dirty="0">
                <a:solidFill>
                  <a:srgbClr val="FF0000"/>
                </a:solidFill>
              </a:rPr>
              <a:t>အီဂျစ်ပြည်မှ ထွက်ခွာခြင်း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E5CD9-1633-D1FE-DA30-034FEFE6BAFD}"/>
              </a:ext>
            </a:extLst>
          </p:cNvPr>
          <p:cNvSpPr txBox="1"/>
          <p:nvPr/>
        </p:nvSpPr>
        <p:spPr>
          <a:xfrm>
            <a:off x="3047127" y="80080"/>
            <a:ext cx="914487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2800" b="1" dirty="0">
                <a:solidFill>
                  <a:schemeClr val="accent4"/>
                </a:solidFill>
              </a:rPr>
              <a:t>"ထွက်သွားကြလော့!" (ထွက်မြောက်ရာကျမ်း ၁၂:၃၁-၃၆)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FC7E40-AC00-31C8-5225-750834367AA3}"/>
              </a:ext>
            </a:extLst>
          </p:cNvPr>
          <p:cNvSpPr txBox="1"/>
          <p:nvPr/>
        </p:nvSpPr>
        <p:spPr>
          <a:xfrm>
            <a:off x="3204118" y="683380"/>
            <a:ext cx="8744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'အီဂျစ်​လူမျိုး​တို့​က “​ငါ​တို့​အားလုံး​သေ​ကုန်​လိမ့်မည်​”​ဟု ဆို​လျက် အစ္စရေး​လူမျိုး​တို့​ကို အီဂျစ်​ပြည်​ထဲမှ အလျင်အမြန်​ထွက်သွား​ကြ​စေရန် နှိုးဆော်​ကြ​၏​။ 'ထွက်မြောက်ရာကျမ်း 12:33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C234C0-9390-B385-B83E-DA3ADB9A78F1}"/>
              </a:ext>
            </a:extLst>
          </p:cNvPr>
          <p:cNvSpPr txBox="1"/>
          <p:nvPr/>
        </p:nvSpPr>
        <p:spPr>
          <a:xfrm>
            <a:off x="3047127" y="1434895"/>
            <a:ext cx="900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ီဂျစ်ပြည်တစ်ခုလုံးကြီးစွာသောဝမ်းနည်းခြင်းသို့ရောက်ရှိခဲ့ရသည်။"အိမ်တိုင်းတွင်သေဆုံးသူတစ်ဦးမဟုတ်လျှင်တစ်ဦးစီရှိနေခဲ့ကြသည်"(ထွက်မြောက်ရာ၁၂:၃၀)။ဖာရောဘုရင်သည်အစ္စရေးလူမျိုးများအား ထွက်ခွာခွင့်ပြုရန် ဆုံးဖြတ်ချက်ချသည့်အချိန်မှာ အလွန်နောက်ကျသွားခဲ့ပြီဖြစ်သည်။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Imagen que contiene parado, hombre, foto, mujer&#10;&#10;El contenido generado por IA puede ser incorrecto.">
            <a:extLst>
              <a:ext uri="{FF2B5EF4-FFF2-40B4-BE49-F238E27FC236}">
                <a16:creationId xmlns:a16="http://schemas.microsoft.com/office/drawing/2014/main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9" y="176302"/>
            <a:ext cx="2770890" cy="3773127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&#10;&#10;El contenido generado por IA puede ser incorrecto.">
            <a:extLst>
              <a:ext uri="{FF2B5EF4-FFF2-40B4-BE49-F238E27FC236}">
                <a16:creationId xmlns:a16="http://schemas.microsoft.com/office/drawing/2014/main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118" y="4437793"/>
            <a:ext cx="3478877" cy="224390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&#10;&#10;El contenido generado por IA puede ser incorrecto.">
            <a:extLst>
              <a:ext uri="{FF2B5EF4-FFF2-40B4-BE49-F238E27FC236}">
                <a16:creationId xmlns:a16="http://schemas.microsoft.com/office/drawing/2014/main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94" y="3228774"/>
            <a:ext cx="4483486" cy="350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EA4B6-2B67-D0EC-B5CC-D5FAA258A3C9}"/>
              </a:ext>
            </a:extLst>
          </p:cNvPr>
          <p:cNvSpPr txBox="1"/>
          <p:nvPr/>
        </p:nvSpPr>
        <p:spPr>
          <a:xfrm>
            <a:off x="3742365" y="4192597"/>
            <a:ext cx="39008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စ္စရေးလူမျိုးတို့က၎င်းတို့၏နှစ်ပေါင်းများစွာအလုပ်လုပ်ခဲ့ရသည့်အတွက်လုပ်အားခတောင်းဆိုသောအခါ၊အီဂျစ်လူမျိုးတို့သည်"သူတို့တောင်းသမျှကိုပေးကမ်းခဲ့ကြ၏"(ထွက်မြောက်ရာ၁၂:၃၆)။ဤနည်းအားဖြင့်၊ဘုရားသခင်သည်မိမိ၏သားဦးများအားလုံခြုံစွာဖြင့်အီဂျစ်ပြည်မှထွက်ခွာနိုင်စေရန်စီစဉ်ပေးခဲ့သည်သူတို့လက်</a:t>
            </a:r>
            <a:r>
              <a:rPr lang="en-US" b="1" dirty="0"/>
              <a:t> </a:t>
            </a:r>
            <a:r>
              <a:rPr lang="my-MM" b="1" dirty="0"/>
              <a:t>ဝယ်တွင်ရတနာပြည့်ဝနေစေခဲ့သည်။"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9FF3B-205F-DB62-1A7E-223FC667E845}"/>
              </a:ext>
            </a:extLst>
          </p:cNvPr>
          <p:cNvSpPr txBox="1"/>
          <p:nvPr/>
        </p:nvSpPr>
        <p:spPr>
          <a:xfrm>
            <a:off x="3034380" y="3304920"/>
            <a:ext cx="44834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ဤသည်မှာမိမိအပြစ်အတွက်စစ်မှန်သောနောင်တမဟုတ်၊ပျက်စီးဆုံးရှုံးမှုများချက်ချင်းရပ်တန့်သွားရန်သာဆန္ဒပြုခြင်းသက်သက်ဖြစ်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43D39-AB38-04EF-5D19-7D1A5B9E23A7}"/>
              </a:ext>
            </a:extLst>
          </p:cNvPr>
          <p:cNvSpPr txBox="1"/>
          <p:nvPr/>
        </p:nvSpPr>
        <p:spPr>
          <a:xfrm>
            <a:off x="3047127" y="2417243"/>
            <a:ext cx="91429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"ငါ့ကိုလည်း ကောင်းချီးပေးပါ" (ထွက်မြောက်ရာ ၁၂:၃၂) ဟူသော ဖာရောဘုရင်၏ စကားလုံးများက သူ၏လူမျိုးအားလုံး၏ စိတ်နေသဘောထားကို ထင်ဟပ်စေသည် - "ကျေးဇူးပြု၍ ကျွန်ုပ်တို့အပေါ် အခြားဘေးဒုက္ခများ မကျရောက်ပါစေနှင့်!"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66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A3044-B754-6A0B-E5AB-01C16C0DCD7F}"/>
              </a:ext>
            </a:extLst>
          </p:cNvPr>
          <p:cNvSpPr txBox="1"/>
          <p:nvPr/>
        </p:nvSpPr>
        <p:spPr>
          <a:xfrm>
            <a:off x="-2" y="11269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srgbClr val="FFFF00"/>
                </a:solidFill>
              </a:rPr>
              <a:t>သားဦးများရည်စူးလှူဒါန်းခြင်း </a:t>
            </a:r>
            <a:r>
              <a:rPr lang="my-MM" sz="3200" dirty="0">
                <a:solidFill>
                  <a:srgbClr val="FFFF00"/>
                </a:solidFill>
              </a:rPr>
              <a:t>(ထွက်မြောက်ရာကျမ်း ၁၃:၁-၁၆)</a:t>
            </a:r>
            <a:endParaRPr lang="en" sz="3200" b="1" dirty="0">
              <a:solidFill>
                <a:srgbClr val="FFFF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DD26D8-41E7-761E-C0CE-EC4F7ABE6F20}"/>
              </a:ext>
            </a:extLst>
          </p:cNvPr>
          <p:cNvSpPr txBox="1"/>
          <p:nvPr/>
        </p:nvSpPr>
        <p:spPr>
          <a:xfrm>
            <a:off x="117991" y="660458"/>
            <a:ext cx="11816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17732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'“​အစ္စရေး​အမျိုးသား​တို့​တွင် လူ​ဖြစ်စေ​၊ တိရစ္ဆာန်​ဖြစ်စေ သားအိမ်​တိုင်း​မှ​အဦးဆုံး​ထွက်လာ​သော​သားဦး​တိုင်း​ကို ငါ​ပိုင်​၏​။ ငါ့​အတွက် သန့်ရှင်း​စေ​ကြ​လော့​”​ဟု မိန့်​တော်မူ​၏​။ 'ထွက်မြောက်ရာကျမ်း 13:2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177329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A27BBB-F1A1-8C0F-FCFF-EB08C26A2E53}"/>
              </a:ext>
            </a:extLst>
          </p:cNvPr>
          <p:cNvSpPr txBox="1"/>
          <p:nvPr/>
        </p:nvSpPr>
        <p:spPr>
          <a:xfrm>
            <a:off x="198177" y="1290606"/>
            <a:ext cx="702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ပထမဦးဆုံးသော သားဦးများကို မည်သို့ သန့်ရှင်းစေသနည်း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Imagen que contiene persona, tabla, hombre, gente&#10;&#10;El contenido generado por IA puede ser incorrecto.">
            <a:extLst>
              <a:ext uri="{FF2B5EF4-FFF2-40B4-BE49-F238E27FC236}">
                <a16:creationId xmlns:a16="http://schemas.microsoft.com/office/drawing/2014/main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03" y="1482052"/>
            <a:ext cx="4788306" cy="3591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&#10;&#10;El contenido generado por IA puede ser incorrecto.">
            <a:extLst>
              <a:ext uri="{FF2B5EF4-FFF2-40B4-BE49-F238E27FC236}">
                <a16:creationId xmlns:a16="http://schemas.microsoft.com/office/drawing/2014/main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1" y="3893573"/>
            <a:ext cx="3811499" cy="284643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6DCDB5-FB5E-4804-3AB4-270B7BE06C25}"/>
              </a:ext>
            </a:extLst>
          </p:cNvPr>
          <p:cNvSpPr txBox="1"/>
          <p:nvPr/>
        </p:nvSpPr>
        <p:spPr>
          <a:xfrm>
            <a:off x="4039352" y="5136574"/>
            <a:ext cx="8121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ယေရှုခရစ်တော်သည်"ဘုရားသခင်၏သိုးသငယ်"(ယောဟန်၁:၂၉)အဖြစ်အသေခံတော်မူခဲ့သည်။ ထို့ကြောင့် မိမိ၏ စိတ်နှလုံးတံခါးဝတွင် ထိုအသွေးတော်ကို အပ်နှံသူမည်သူမဆို သေခြင်းမှ လွတ်မြောက်ပြီး ထာဝရအသက်ကို ရရှိမည်ဖြစ်သည်။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52" y="3914459"/>
            <a:ext cx="3136489" cy="12221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9B62-C9D8-79F5-B868-C77F5083D026}"/>
              </a:ext>
            </a:extLst>
          </p:cNvPr>
          <p:cNvSpPr txBox="1"/>
          <p:nvPr/>
        </p:nvSpPr>
        <p:spPr>
          <a:xfrm>
            <a:off x="4070557" y="6032126"/>
            <a:ext cx="8121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ဘုရားသခင်သည် သူ၏အပိုင်းကို ပြီးမြောက်အောင် ဆောင်ရွက်ပြီးဖြစ်သည်။ ကယ်တင်ခြင်းသွေးတော်ဖြင့် ဖုံးလွှမ်းခံရန် ကျွန်ုပ်တို့၏တာဝန်သာ ကျန်ရှိပါသည်။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86D1CC-F8E7-FEE4-4292-762A14A157B9}"/>
              </a:ext>
            </a:extLst>
          </p:cNvPr>
          <p:cNvSpPr txBox="1"/>
          <p:nvPr/>
        </p:nvSpPr>
        <p:spPr>
          <a:xfrm>
            <a:off x="257173" y="2562445"/>
            <a:ext cx="7028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ဤဆက်နွယ်မှုကိုသတိပြုပါ - အစ္စရေးသည် ဘုရားသခင်၏ သားဦးဖြစ်သည် (ထွက်၄:၂၂);ယနေ့အသင်းတော်သည်ဝိညာဉ်ရေးရာအစ္စရေးဖြစ်သည်(ဂလာတိ ၆:၁၆);ထို့ကြောင့်ဘုရားအားသန့်ရှင်းစွာအပ်နှံရန်ကျွန်ုပ်တို့အားလုံးသေရမည်။ သို့သော်ကျွန်ုပ်တို့အစားသေဆုံးခဲ့သောသခင်တစ်ပါး ရှိနေပြီဖြစ်သည်။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8B0216-D94C-5876-4782-812DE6D8B754}"/>
              </a:ext>
            </a:extLst>
          </p:cNvPr>
          <p:cNvSpPr txBox="1"/>
          <p:nvPr/>
        </p:nvSpPr>
        <p:spPr>
          <a:xfrm>
            <a:off x="163479" y="1628191"/>
            <a:ext cx="69186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ူတို့ကိုသေခြင်းအားဖြင့်သန့်ရှင်းစေခဲ့သည်။သားဦးတိုင်းသေရမည်ဖြစ်သော်လည်း၊အစားထိုးရန်ပြဋ္ဌာန်းချက်ပြုထားခဲ့သည်။ထို့ကြောင့်အခြားသောသူတစ်ဦးကသူ့အစားသေဆုံးရမည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8DE79-E72E-97A6-0F6B-8D5382DB6C90}"/>
              </a:ext>
            </a:extLst>
          </p:cNvPr>
          <p:cNvSpPr txBox="1"/>
          <p:nvPr/>
        </p:nvSpPr>
        <p:spPr>
          <a:xfrm>
            <a:off x="0" y="20634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spcBef>
                <a:spcPts val="600"/>
              </a:spcBef>
              <a:defRPr/>
            </a:pPr>
            <a:r>
              <a:rPr lang="my-MM" sz="5400" dirty="0">
                <a:solidFill>
                  <a:schemeClr val="bg2">
                    <a:lumMod val="50000"/>
                  </a:schemeClr>
                </a:solidFill>
              </a:rPr>
              <a:t>ပင်လယ်နီကို ဖြတ်ကူးခြင်း</a:t>
            </a:r>
            <a:endParaRPr lang="en-US" sz="5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4B0DB7-0B4E-657C-392C-F7417148AC26}"/>
              </a:ext>
            </a:extLst>
          </p:cNvPr>
          <p:cNvSpPr txBox="1"/>
          <p:nvPr/>
        </p:nvSpPr>
        <p:spPr>
          <a:xfrm>
            <a:off x="1" y="9930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/>
              <a:t>တောကြီးမှာပိတ်မိနေခြင်း (ထွက်မြောက်ရာကျမ်း ၁၃:၁၇-၁၄:၁၂)</a:t>
            </a:r>
            <a:endParaRPr lang="en-US" sz="3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3AEA69-1BEF-C80A-12FD-E0C37293420E}"/>
              </a:ext>
            </a:extLst>
          </p:cNvPr>
          <p:cNvSpPr txBox="1"/>
          <p:nvPr/>
        </p:nvSpPr>
        <p:spPr>
          <a:xfrm>
            <a:off x="0" y="629532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993300"/>
                </a:solidFill>
                <a:latin typeface="Comic Sans MS" panose="030F0702030302020204" pitchFamily="66" charset="0"/>
              </a:rPr>
              <a:t>'ဖာရော​မင်းကြီး​က အစ္စရေး​အမျိုးသား​တို့​နှင့်​ပတ်သက်၍ ‘​သူ​တို့​သည် မြေပြင်​ပေါ်တွင် တဝဲလည်လည်​ဖြစ်​နေ​ကြ​ပြီ​။ တောကန္တာရ​၌ သူ​တို့​ပိတ်​မိ​နေ​ကြ​ပြီ​’​ဟု ဆို​လိမ့်မည်​။ 'ထွက်မြောက်ရာကျမ်း 14:3</a:t>
            </a:r>
          </a:p>
          <a:p>
            <a:pPr lvl="0" algn="ctr">
              <a:defRPr/>
            </a:pP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B596E-51EF-CB46-0439-EF557B417E12}"/>
              </a:ext>
            </a:extLst>
          </p:cNvPr>
          <p:cNvSpPr txBox="1"/>
          <p:nvPr/>
        </p:nvSpPr>
        <p:spPr>
          <a:xfrm>
            <a:off x="54245" y="1301472"/>
            <a:ext cx="7555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ဖာရောဘုရင်၏ခွင့်ပြုချက်ဖြင့်အစ္စရေးလူမျိုးတို့သည်"စစ်တိုက်ရန်အဆင်သင့်ဖြစ်နေသော" အခြေအနေဖြင့် ထွက်ခွာသွားကြသည် (ထွက်မြောက်ရာ ၁၃:၁၈ </a:t>
            </a:r>
            <a:r>
              <a:rPr lang="en-US" b="1" dirty="0"/>
              <a:t>NIV)</a:t>
            </a:r>
            <a:r>
              <a:rPr lang="my-MM" b="1" dirty="0"/>
              <a:t>။ သို့သော်ဘုရားသခင်သည်သူတို့ကိုစစ်မက်ဖြစ်ပွားရန်မရည်ရွယ်ခဲ့ပါ။ထို့ကြောင့်အခြားလမ်းကြောင်းမှ ပို့ဆောင်တော်မူခဲ့သည် (ထွက်မြောက်ရာ ၁၃:၁၇)။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270AA7F6-603F-76A3-0D26-581B5F8C1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917" y="1421470"/>
            <a:ext cx="4454262" cy="200441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&#10;&#10;El contenido generado por IA puede ser incorrecto.">
            <a:extLst>
              <a:ext uri="{FF2B5EF4-FFF2-40B4-BE49-F238E27FC236}">
                <a16:creationId xmlns:a16="http://schemas.microsoft.com/office/drawing/2014/main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27" y="3413397"/>
            <a:ext cx="4684573" cy="2637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535" y="5047552"/>
            <a:ext cx="2277644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FCCD1-AD45-EC4C-E7D5-C092DAD5AF7A}"/>
              </a:ext>
            </a:extLst>
          </p:cNvPr>
          <p:cNvSpPr txBox="1"/>
          <p:nvPr/>
        </p:nvSpPr>
        <p:spPr>
          <a:xfrm>
            <a:off x="4939015" y="3601666"/>
            <a:ext cx="49334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ယုံကြည်ခြင်းလုပ်ရပ်တစ်ခုအနေဖြင့်၊အစ္စရေးတို့သည် ယောသပ်၏အလောင်းအားသူတို့နှင့်အတူယူဆောင်သွားခဲ့ကြသည် (ထွက်မြောက်ရာ ၁၃:၁၉)။ ထို့အပြင်၊ ဘုရားသခင်သည် အံ့ဖွယ်နည်းလမ်းဖြင့် သူတို့ကို လမ်းညွှန်ပေးနေခဲ့သည် (ထွက်မြောက်ရာ ၁၃:၂၁)။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F69FA-5AB2-C30F-41FC-B23E73BCA5C4}"/>
              </a:ext>
            </a:extLst>
          </p:cNvPr>
          <p:cNvSpPr txBox="1"/>
          <p:nvPr/>
        </p:nvSpPr>
        <p:spPr>
          <a:xfrm>
            <a:off x="4939015" y="5086060"/>
            <a:ext cx="47861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ို့သော်ဖာရော၏တပ်မတော်ကိုမြင်သောအခါ၊သူတို့၏ယုံကြည်ခြင်းသည်အလုံးစုံပြိုလဲသွားခဲ့သည်(ထွက်မြောက်ရာ ၁၄:၁၀-၁၂)။သူတို့ကြုံတွေ့ခဲ့ရသော အံ့ဖွယ်နိမိတ်လက္ခဏာများကိုမည်မျှမြန်မြန်မေ့သွားခဲ့ကြသနည်း!ဤသို့အဖြစ်အပျက်သည်ကျွန်ုပ်တို့အတွက်လည်း ဖြစ်နိုင်ချေရှိပါသလား?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8116-A7F2-35C3-3B8F-85DD2D4721DF}"/>
              </a:ext>
            </a:extLst>
          </p:cNvPr>
          <p:cNvSpPr txBox="1"/>
          <p:nvPr/>
        </p:nvSpPr>
        <p:spPr>
          <a:xfrm>
            <a:off x="-56126" y="2501801"/>
            <a:ext cx="76660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ဤအတောအတွင်းဖာရောဘုရင်သည်သူ၏ဆုံးဖြတ်ချက်ကိုနောင်တရကာအစ္စရေးတို့ကိုနောက်မှလိုက်လာခဲ့သည်(ထွက်မြောက်ရာ၁၄:၅)။အစ္စရေးတို့မှာတောကြီးမည်းကြီးအတွင်းပိတ်မိနေပြီးလွတ်မြောက်ရန်လမ်းမရှိသလိုဖြစ်နေခဲ့သည်။(ထွက်မြောက်  						ရာ ၁၄:၂-၃၊ ၉)။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B6230-57E3-FE41-F5F1-DCCB9E757A6D}"/>
              </a:ext>
            </a:extLst>
          </p:cNvPr>
          <p:cNvSpPr txBox="1"/>
          <p:nvPr/>
        </p:nvSpPr>
        <p:spPr>
          <a:xfrm>
            <a:off x="230184" y="6050812"/>
            <a:ext cx="4553347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my-MM" b="1" dirty="0"/>
              <a:t>ထာဝရဘုရား ပြုတော်မူသော အံ့ဖွယ်အမှုတို့ကို အောက်မေ့ကြလော့" (၁ ရာဇဝင်ချုပ် ၁၆:၁၂)</a:t>
            </a:r>
            <a:endParaRPr lang="my-MM" dirty="0"/>
          </a:p>
        </p:txBody>
      </p:sp>
    </p:spTree>
    <p:extLst>
      <p:ext uri="{BB962C8B-B14F-4D97-AF65-F5344CB8AC3E}">
        <p14:creationId xmlns:p14="http://schemas.microsoft.com/office/powerpoint/2010/main" val="3783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6295EC-3056-DBCB-DBE9-61B4FE207132}"/>
              </a:ext>
            </a:extLst>
          </p:cNvPr>
          <p:cNvSpPr txBox="1"/>
          <p:nvPr/>
        </p:nvSpPr>
        <p:spPr>
          <a:xfrm>
            <a:off x="1887794" y="100572"/>
            <a:ext cx="996991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/>
          <a:p>
            <a:pPr lvl="0" algn="ctr">
              <a:defRPr/>
            </a:pPr>
            <a:r>
              <a:rPr lang="my-MM" sz="2800" b="1" dirty="0"/>
              <a:t>ပင်လယ်ထဲကလမ်းကြောင်း (ထွက်မြောက်ရာကျမ်း ၁၄:၁၃-၃၁)</a:t>
            </a:r>
            <a:endParaRPr kumimoji="0" lang="en" sz="2800" b="1" i="0" u="none" strike="noStrike" kern="1200" cap="none" spc="300" normalizeH="0" baseline="0" noProof="0" dirty="0">
              <a:ln w="19050" cmpd="sng">
                <a:noFill/>
                <a:prstDash val="solid"/>
              </a:ln>
              <a:solidFill>
                <a:srgbClr val="9933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7CA67F-261E-D539-73C1-C6349517D40C}"/>
              </a:ext>
            </a:extLst>
          </p:cNvPr>
          <p:cNvSpPr txBox="1"/>
          <p:nvPr/>
        </p:nvSpPr>
        <p:spPr>
          <a:xfrm>
            <a:off x="2218095" y="597381"/>
            <a:ext cx="996991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sz="1700" b="1" dirty="0">
                <a:solidFill>
                  <a:schemeClr val="accent4"/>
                </a:solidFill>
              </a:rPr>
              <a:t>မောရှေ​က​လည်း“​မ​ကြောက်​ကြ​နှင့်​။ယနေ့သင်​တို့​အတွက်ပြု​တော်မူ​မည့်ထာဝရဘုရား​၏​ကယ်တင်​ခြင်း​ကိုရပ်​၍​ကြည့်​ကြ​လော့​။ယနေ့သင်​တို့​မြင်​နေ​ရ​သော​အီဂျစ်​လူမျိုး​တို့​ကိုမည်သည့်​အခါ​မျှမြင်​ရ​တော့​မည်​မ​ဟုတ်​။ ထာဝရဘုရား​သည်သင်​တို့​အတွက်စစ်တိုက်​တော်မူ​မည်​ဖြစ်၍သင်​တို့​သည်ငြိမ်ဝပ်​စွာ​နေ​ရ​မည်​”​ဟုဆို​လေ​၏​။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(Exodus 14:13-14)</a:t>
            </a:r>
            <a:endParaRPr kumimoji="0" lang="es-ES" sz="17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2779C-BE19-ED64-7477-634307D04780}"/>
              </a:ext>
            </a:extLst>
          </p:cNvPr>
          <p:cNvSpPr txBox="1"/>
          <p:nvPr/>
        </p:nvSpPr>
        <p:spPr>
          <a:xfrm>
            <a:off x="266699" y="1580929"/>
            <a:ext cx="119253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>
                <a:solidFill>
                  <a:schemeClr val="accent4"/>
                </a:solidFill>
              </a:rPr>
              <a:t>"လူတို့၏ယုံကြည်ခြင်းကင်းမဲ့မှုကိုရင်ဆိုင်ရာတွင်၊မောရှေကဘုရားသခင်ကိုယုံကြည်စိတ်ချရန်အားပေးခဲ့သည် (ထွက်မြောက်ရာ ၁၄:၁၃-၁၄)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144431"/>
              </p:ext>
            </p:extLst>
          </p:nvPr>
        </p:nvGraphicFramePr>
        <p:xfrm>
          <a:off x="266699" y="2005012"/>
          <a:ext cx="6315076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2749" y="2005012"/>
            <a:ext cx="5052552" cy="4650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" y="17205"/>
            <a:ext cx="2365579" cy="1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5981</Words>
  <Application>Microsoft Office PowerPoint</Application>
  <PresentationFormat>Widescreen</PresentationFormat>
  <Paragraphs>73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Comic Sans MS</vt:lpstr>
      <vt:lpstr>Constantia</vt:lpstr>
      <vt:lpstr>Saw T N M Htoo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9</cp:revision>
  <dcterms:created xsi:type="dcterms:W3CDTF">2025-07-20T09:33:07Z</dcterms:created>
  <dcterms:modified xsi:type="dcterms:W3CDTF">2025-07-21T06:48:28Z</dcterms:modified>
</cp:coreProperties>
</file>