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95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6" d="100"/>
          <a:sy n="86" d="100"/>
        </p:scale>
        <p:origin x="-196" y="-9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my-MM" sz="1800" b="1" i="0" dirty="0"/>
            <a:t>သန့်ရှင်းသောရေ (ထွက်မြောက်ရာကျမ်း ၁၅:၂၂-၂၇)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my-MM" sz="1800" b="1" i="0" dirty="0"/>
            <a:t>ကောင်းကင်မှဆင်းသက်သောမုန့် (ထွက်မြောက်ရာကျမ်း ၁၆:၁-၃၆)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my-MM" sz="1800" b="1" i="0" dirty="0"/>
            <a:t>ဟောရက်တောင်ရှိ ကျောက်တုံး (ထွက်မြောက်ရာကျမ်း ၁၇:၁-၇)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my-MM" sz="1800" b="1" i="0" dirty="0"/>
            <a:t>မြှောက်ထားသောလက်များ (ထွက်မြောက်ရာကျမ်း ၁၇:၈-၁၆)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my-MM" sz="1800" b="1" i="0" dirty="0"/>
            <a:t>ကောင်းသောအကြံဉာဏ် (ထွက်မြောက်ရာကျမ်း ၁၈:၁-၂၇)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အသက်၏မုန့်နှင့်ရေ - ယေရှု (ယောဟန် ၆:၃၅၊ ယောဟန် ၄:၁၄)</a:t>
          </a:r>
          <a:endParaRPr lang="en" sz="18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my-MM" sz="1600" b="0" i="0" dirty="0"/>
            <a:t>"သူတို့သည် အတိတ်ကို မေ့လျော့ခဲ့ကြသည်၊</a:t>
          </a:r>
          <a:endParaRPr lang="es-ES" sz="16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my-MM" sz="1600" b="0" i="0" dirty="0"/>
            <a:t>လက်ရှိ၏အခက်အခဲများကိုသာ အာရုံစိုက်ခဲ့ကြသည်၊</a:t>
          </a:r>
          <a:endParaRPr lang="es-ES" sz="16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my-MM" sz="1600" b="0" i="0" dirty="0"/>
            <a:t>ကတိတော်ခံအနာဂတ်ကိုမြင်နိုင်စွမ်း ဆုံးရှုံးခဲ့ကြသည်။"</a:t>
          </a:r>
          <a:endParaRPr lang="es-E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my-MM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၎င်း၏လက္ခဏာများ (ထွ. 18:21):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my-MM" sz="2000" b="1" dirty="0">
              <a:solidFill>
                <a:schemeClr val="tx1"/>
              </a:solidFill>
            </a:rPr>
            <a:t>ဘုရားသခင်ကိုရိုသေလေးစားပါ။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my-MM" sz="2000" b="1" dirty="0">
              <a:solidFill>
                <a:schemeClr val="tx1"/>
              </a:solidFill>
            </a:rPr>
            <a:t>ယုံကြည်ထိုက်သူဖြစ်ပါစေ။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my-MM" sz="2000" b="1" dirty="0">
              <a:solidFill>
                <a:schemeClr val="tx1"/>
              </a:solidFill>
            </a:rPr>
            <a:t>လာဘ်ပေးလာဘ်ယူမူကိုမု</a:t>
          </a:r>
          <a:r>
            <a:rPr lang="my-MM" sz="2000" b="1">
              <a:solidFill>
                <a:schemeClr val="tx1"/>
              </a:solidFill>
            </a:rPr>
            <a:t>န်းပါ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အသက်၏မုန့်နှင့်ရေ - ယေရှု (ယောဟန် ၆:၃၅၊ ယောဟန် ၄:၁၄)</a:t>
          </a:r>
          <a:endParaRPr lang="en" sz="18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ကောင်းသောအကြံဉာဏ် (ထွက်မြောက်ရာကျမ်း ၁၈:၁-၂၇)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မြှောက်ထားသောလက်များ (ထွက်မြောက်ရာကျမ်း ၁၇:၈-၁၆)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ဟောရက်တောင်ရှိ ကျောက်တုံး (ထွက်မြောက်ရာကျမ်း ၁၇:၁-၇)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ကောင်းကင်မှဆင်းသက်သောမုန့် (ထွက်မြောက်ရာကျမ်း ၁၆:၁-၃၆)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i="0" kern="1200" dirty="0"/>
            <a:t>သန့်ရှင်းသောရေ (ထွက်မြောက်ရာကျမ်း ၁၅:၂၂-၂၇)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0" i="0" kern="1200" dirty="0"/>
            <a:t>"သူတို့သည် အတိတ်ကို မေ့လျော့ခဲ့ကြသည်၊</a:t>
          </a:r>
          <a:endParaRPr lang="es-ES" sz="16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0" i="0" kern="1200" dirty="0"/>
            <a:t>လက်ရှိ၏အခက်အခဲများကိုသာ အာရုံစိုက်ခဲ့ကြသည်၊</a:t>
          </a:r>
          <a:endParaRPr lang="es-ES" sz="16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600" b="0" i="0" kern="1200" dirty="0"/>
            <a:t>ကတိတော်ခံအနာဂတ်ကိုမြင်နိုင်စွမ်း ဆုံးရှုံးခဲ့ကြသည်။"</a:t>
          </a:r>
          <a:endParaRPr lang="es-E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၎င်း၏လက္ခဏာများ (ထွ. 18:21):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kern="1200" dirty="0">
              <a:solidFill>
                <a:schemeClr val="tx1"/>
              </a:solidFill>
            </a:rPr>
            <a:t>ဘုရားသခင်ကိုရိုသေလေးစားပါ။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kern="1200" dirty="0">
              <a:solidFill>
                <a:schemeClr val="tx1"/>
              </a:solidFill>
            </a:rPr>
            <a:t>ယုံကြည်ထိုက်သူဖြစ်ပါစေ။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y-MM" sz="2000" b="1" kern="1200" dirty="0">
              <a:solidFill>
                <a:schemeClr val="tx1"/>
              </a:solidFill>
            </a:rPr>
            <a:t>လာဘ်ပေးလာဘ်ယူမူကိုမု</a:t>
          </a:r>
          <a:r>
            <a:rPr lang="my-MM" sz="2000" b="1" kern="1200">
              <a:solidFill>
                <a:schemeClr val="tx1"/>
              </a:solidFill>
            </a:rPr>
            <a:t>န်းပါ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239CE-DD8E-40CF-A6AA-82900E7F9410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875EA-A9B7-4E35-871C-D5E966632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19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F875EA-A9B7-4E35-871C-D5E966632A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1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37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497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3754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338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706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5959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6242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87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5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38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839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69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47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7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1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0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23/07/2025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19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23/07/2025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951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diagramColors" Target="../diagrams/colors2.xml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diagramLayout" Target="../diagrams/layout2.xml"/><Relationship Id="rId5" Type="http://schemas.openxmlformats.org/officeDocument/2006/relationships/image" Target="../media/image18.jpeg"/><Relationship Id="rId15" Type="http://schemas.openxmlformats.org/officeDocument/2006/relationships/image" Target="../media/image23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3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424378"/>
            <a:ext cx="32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Lesson 7 for August 16, 2025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6941D-81A8-7874-BAA1-D727A3FEED21}"/>
              </a:ext>
            </a:extLst>
          </p:cNvPr>
          <p:cNvSpPr/>
          <p:nvPr/>
        </p:nvSpPr>
        <p:spPr>
          <a:xfrm>
            <a:off x="4904151" y="420078"/>
            <a:ext cx="2970685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my-MM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မုန့် </a:t>
            </a:r>
          </a:p>
          <a:p>
            <a:pPr algn="ctr"/>
            <a:r>
              <a:rPr lang="my-MM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နှင့် </a:t>
            </a:r>
          </a:p>
          <a:p>
            <a:pPr algn="ctr"/>
            <a:r>
              <a:rPr lang="my-MM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အသက်</a:t>
            </a:r>
          </a:p>
          <a:p>
            <a:pPr algn="ctr"/>
            <a:r>
              <a:rPr lang="my-MM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စမ်း </a:t>
            </a:r>
          </a:p>
          <a:p>
            <a:pPr algn="ctr"/>
            <a:r>
              <a:rPr lang="my-MM" sz="7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ရေ</a:t>
            </a:r>
            <a:endParaRPr lang="en-US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39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133465"/>
            <a:ext cx="12192000" cy="547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y-MM" sz="3200" b="1" dirty="0"/>
              <a:t>အသက်၏မုန့်နှင့်ရေ - ယေရှု (ယောဟန် ၆:၃၅၊ ယောဟန် ၄:၁၄)</a:t>
            </a:r>
            <a:endParaRPr lang="en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356840" y="642848"/>
            <a:ext cx="11731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'ငါ​သည်ကောင်းကင်​မှ​ဆင်းသက်​သည့်အသက်ရှင်​သော​မုန့်​ဖြစ်​၏။မည်သူမဆိုဤ​မုန့်​ကို​စား​လျှင်ကာလ​အစဉ်အဆက်​အသက်ရှင်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</a:t>
            </a:r>
            <a:r>
              <a:rPr lang="my-MM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​မည်။ လောကီသား​တို့​၏​အသက်​အတွက်ငါ​ပေး​မည့်​မုန့်​ကား ငါ​၏​အသား​ပေတည်း”​ဟုမိန့်​တော်မူ​၏။ 'ရှင်ယောဟန်ခရစ်ဝင် 6:51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0099FF">
                  <a:lumMod val="20000"/>
                  <a:lumOff val="80000"/>
                </a:srgbClr>
              </a:solidFill>
              <a:effectLst>
                <a:glow rad="76200">
                  <a:srgbClr val="461A7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501315" y="1399999"/>
            <a:ext cx="7189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"ရှင်ပေါလုကထွက်မြောက်ရာကျမ်းမှာပါတဲ့အဖြစ်အပျက်တွေဟာငါတို့အတွက် သင်ခန်းစာဖြစ်တယ်၊ ဆိုလိုတာက ဒီအကြောင်းတွေမှာ ငါတို့ဘဝအတွက် ဝိညာဉ်ရေးရာ အသုံးချစရာတွေပါဝင်တယ်လို့ ရှင်းပြထားပါတယ် (၁ ကော ၁၀:၁-၁၁)။"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491880" y="5300861"/>
            <a:ext cx="70788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ယေရှုကမိမိကိုယ်ကိုကောင်းကင်မှဆင်းသက်သောစစ်မှန်သည့်မုန့်ဖြစ်ကြောင်းမိန့်တော်မူခဲ့သည်(ယောဟန်၆:၅၁)။ထိုမုန့်သည်လက်ဝါးကပ်တိုင်ပေါ်တွင်ကျိုးပဲ့ခံရသောသူ၏ကိုယ်ခန္ဓာပင်ဖြစ်သည်။ထိုမုန့်ကို'စားခြင်း'(ယေရှုအားကယ်တင်ရှင်အဖြစ်လက်ခံကာနေ့စဉ်ဆက်ဆံခြင်း)ပြုသူအပေါင်းတို့အားကယ်တင်ခြင်းကိုဆောင်ကြဉ်းပေးမည်။ဝိညာဉ်ရေးဆာလောင်မွတ်သိပ်မှုကို ဖြည့်ဆည်းပေးနိုင်သူမှာခရစ်တော်တစ်ပါးတည်းသာဖြစ်သည်။"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491879" y="4057130"/>
            <a:ext cx="70788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"သူသည်အသက်ရေ၏အရင်းအမြစ်ဖြစ်သောသန့်ရှင်းသောဝိညာဉ်တော်ကို ပေးစွမ်းနိုင်သူဖြစ်သည်(ယောဟန်၄:၁၄၊၇:၃၇</a:t>
            </a:r>
            <a:r>
              <a:rPr lang="en-US" sz="1600" b="1" dirty="0"/>
              <a:t>-</a:t>
            </a:r>
            <a:r>
              <a:rPr lang="my-MM" sz="1600" b="1" dirty="0"/>
              <a:t>၃၉)။ငြိမ်သက်ခြင်း၊ဝမ်းမြောက်ခြင်း</a:t>
            </a:r>
            <a:r>
              <a:rPr lang="en-US" sz="1600" b="1" dirty="0"/>
              <a:t> </a:t>
            </a:r>
            <a:r>
              <a:rPr lang="my-MM" sz="1600" b="1" dirty="0"/>
              <a:t>နှင့်ပျော်ရွှင်ခြင်းအတွက်ငါတို့၏အတွင်းနှလုံးသားဆာလောင်မှုကိုဖြည့်ဆည်းပေးနိုင်သည့် တစ်ဦးတည်းသောသူ ဖြစ်ပါသည်။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390828" y="3115313"/>
            <a:ext cx="7088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ထို့အပြင်၊ယေရှုခရစ်တော်ကကျောက်ထဲမှထွက်သောရေနှင့်ကောင်းကင်မှဆင်းသက်သော မုန့်အကြောင်း ပုံဥပမာများကို မိမိ၏ကိုယ်ပိုင်အကြောင်းအဖြစ် အထူးသဖြင့် ကိုးကားဖော်ပြခဲ့သည်။"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501315" y="2271504"/>
            <a:ext cx="70788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"ဤအဖြစ်အပျက်များကငါတို့ကိုလောဘကြီးခြင်း၊ရုပ်တုကိုးကွယ်ခြင်း၊ကာမဂုဏ်ချော်ခြင်း၊ ဘုရားသခင်ကို စုံစမ်းခြင်းနှင့် ကုန်းတိုက်စကားပြောခြင်းတို့မှ သတိပေးထားပါသည်။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6284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869795" y="1165552"/>
            <a:ext cx="10571356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my-MM" dirty="0"/>
              <a:t>"လောကီသားတို့၏ရွေးနှုတ်ရှင်သည်လူတိုင်း၏ဝိညာဉ်ရေးလိုအပ်ချက်ကိုသိတော်မူသည်။ငါတို့ပင်ပန်းနွမ်းနယ် စဉ်၊ဖိစီးခံရစဉ်၊ထိုအရှင်သည်သိတော်မူပြီးဝိညာဉ်ရေးလန်းဆန်းမှုကိုပေးစွမ်းနိုင်သူဖြစ်သည်။သူ့ထံတောင်းလော့။ ဆုတောင်းခြင်း၌နိုးကြားစွာစောင့်လော့၊ထိုအရာသည်သင့်ထံသို့ ရောက်လာလိမ့်မည်။</a:t>
            </a:r>
          </a:p>
          <a:p>
            <a:endParaRPr lang="en-US" dirty="0"/>
          </a:p>
          <a:p>
            <a:pPr>
              <a:lnSpc>
                <a:spcPct val="150000"/>
              </a:lnSpc>
            </a:pPr>
            <a:r>
              <a:rPr lang="my-MM" dirty="0"/>
              <a:t>ယေရှုသည်နေ့စဉ်စားသုံးရမည့်အသက်မုန့်ဖြစ်သည်။သူသည်ရေငတ်နေသော၊အားလျော့နေသောဝိညာဉ်များအတွက်အသက်ရေဖြစ်ပြီး၊လူအပေါင်းတို့သည်သူ၏ကျေးဇူးတော်ကိုမျှဝေယူနိုင်သည်။</a:t>
            </a:r>
          </a:p>
          <a:p>
            <a:endParaRPr lang="en-US" dirty="0"/>
          </a:p>
          <a:p>
            <a:pPr>
              <a:lnSpc>
                <a:spcPct val="150000"/>
              </a:lnSpc>
            </a:pPr>
            <a:r>
              <a:rPr lang="my-MM" dirty="0"/>
              <a:t>ဤကမ္ဘာ၏ရေကန်များသည်မကြာခဏခန်းခြောက်တတ်သည်။သို့သော်ခရစ်တော်၌မူကားအစဉ်မပြတ်စီးထွက်နေသောအသက်စမ်းရေတွင်းရှိသည်။ငါတို့မည်မျှပင်ခပ်ယူ၍အခြားသူများအားဝေငှပါစေ၊ထိုစမ်းရေသည်အလျှံပယ်ကျန်ရှိနေဦးမည်။ဤကျေးဇူးတော်အရင်းအမြစ်ကုန်ခန်းသွားမည်စိုးရိမ်စရာမလို။အကြောင်းမူကား၊ခရစ်တော်သည်အဆုံးမရှိသောသမ္မာတရား၏အရင်းအမြစ်ပင်ဖြစ်သတည်း။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Signs of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Times,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 22, 1897)</a:t>
            </a:r>
          </a:p>
        </p:txBody>
      </p:sp>
    </p:spTree>
    <p:extLst>
      <p:ext uri="{BB962C8B-B14F-4D97-AF65-F5344CB8AC3E}">
        <p14:creationId xmlns:p14="http://schemas.microsoft.com/office/powerpoint/2010/main" val="29828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240596"/>
            <a:ext cx="5302343" cy="667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my-MM" sz="2400" dirty="0">
                <a:solidFill>
                  <a:schemeClr val="bg1"/>
                </a:solidFill>
              </a:rPr>
              <a:t>ထိုအခါ ထာဝရဘုရား​က မောရှေ​အား “​သင်​တို့​သည် ငါ​၏​ပညတ်တော်​နှင့် ဥပဒေသ​များ​ကို မည်သည့်​အချိန်​ထိ မ​စောင့်ထိန်း​ဘဲနေ​ကြ​မည်နည်း​။ငါ​ထာဝရဘုရား​သည်သင်​တို့​အားဥပုသ်နေ့​ကို သတ်မှတ်​ပေး​တော်မူ​ပြီ​။ထို့ကြောင့် ဆဋ္ဌမ​နေ့​၌သင်​တို့​အားမုန့်​ကိုနှစ်​ရက်​စာ​ပေး​တော်မူ​၏​။ လူ​တိုင်း​မိမိ​နေရာ​၌​နေ​ကြ​လော့​။ သတ္တမ​နေ့​၌မည်သူမျှမိမိ​နေရာ​မှ​မ​ထွက်သွား​ကြ​နှင့်​”​ဟုမိန့်​တော်မူ​၏​။သို့ဖြစ်၍လူ​တို့​သည် သတ္တမ​နေ့​၌ ငြိမ်ဝပ်​စွာ​နေ​ကြ​၏​။</a:t>
            </a:r>
            <a:r>
              <a:rPr lang="en-US" sz="2400" dirty="0">
                <a:solidFill>
                  <a:schemeClr val="bg1"/>
                </a:solidFill>
              </a:rPr>
              <a:t>       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Exodus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16:28–30, NKJV</a:t>
            </a:r>
          </a:p>
        </p:txBody>
      </p:sp>
    </p:spTree>
    <p:extLst>
      <p:ext uri="{BB962C8B-B14F-4D97-AF65-F5344CB8AC3E}">
        <p14:creationId xmlns:p14="http://schemas.microsoft.com/office/powerpoint/2010/main" val="4247517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16778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"သူတို့သည် အဲဂုတ္တုနိုင်ငံ၏ နယ်စပ်ကို နောက်ဆုံးတွင် ဖြတ်ကျော်နိုင်ခဲ့ကြပြီ။ နို့နှင့်ပျားရည်စီးဆင်းသောကတိတော်ခံတိုင်းဖြစ်သည့်ခါနာန်ပြည်သို့ခရီးလမ်းပေါ်သို့ သူတို့ရောက်ရှိခဲ့ကြပြီ။"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599" y="2155477"/>
            <a:ext cx="73253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"ဒုက္ခအစပျိုးလာသည်နှင့်တစ်ပြိုင်နက်လူများစတင်ညည်းညူကြသည်။သူတို့ သည်အဲဂုတ္တုပြည်၌သေခဲ့ကြလျှင်ပင်ပို၍ကောင်းမည်ဟုဆိုကြ၏!ထင်ရှားစွာပင်၊ သူတို့၏ယုံကြည်ခြင်းမှာ ကြီးထွားခိုင်မာရန် လိုအပ်နေဆဲဖြစ်သည်။ ထို့ကြောင့် ဘုရားသခင်သည်သူတို့အားရေနှင့်မုန့်ကိုပေးတော်မူ၍ရန်သူများမှကာကွယ်ပေးပြီး စည်းရုံးလှုပ်ရှားနိုင်အောင် ကူညီတော်မူခဲ့သည်။"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"သုံးရက်ကြာ အရာရာဟာ ပြီးပြည့်စုံနေသလိုပဲ။ ဒါပေမယ့် သူတို့ဆီမှာရှိတဲ့ စားနပ်ရိက္ခာတွေ ကုန်ခမ်းလာနေပြီ။ လူသန်းနှစ်ဆယ်ကို ကန္တာရထဲမှာ ဘယ်လိုကျွေးမွေးရမလဲ?"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74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67577" y="1291770"/>
            <a:ext cx="8851030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defRPr/>
            </a:pPr>
            <a:r>
              <a:rPr lang="my-MM" sz="2400" dirty="0"/>
              <a:t>"ဟေဗြဲလူမျိုးတို့၏ မတူညီသော အတွေ့အကြုံများသည် ကတိတော်ခံတိုင်းဖြစ်သော ခါနာန်ပြည်သို့ သူတို့ပြင်ဆင်ရန် သင်ခန်းစာတစ်ရပ်ဖြစ်သည်။ ဘုရားသခင်သည် ယခုခေတ်ကာလရှိ သူ၏လူတို့အား ရှေးဣသရေလလူမျိုးတို့ ဖြတ်သန်းခဲ့ရသော စမ်းသပ်မှုများကို နှိမ့်ချသောစိတ်နှင့် သင်ယူလိုသောဝိညာဉ်ဖြင့် ပြန်လည်သုံးသပ်စေလို၍၊ ကောင်းကင်ခါနာန်ပြည်သို့ ပြင်ဆင်ရာတွင် သွန်သင်လိုတော်မူသည်။"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293)</a:t>
            </a:r>
          </a:p>
        </p:txBody>
      </p:sp>
    </p:spTree>
    <p:extLst>
      <p:ext uri="{BB962C8B-B14F-4D97-AF65-F5344CB8AC3E}">
        <p14:creationId xmlns:p14="http://schemas.microsoft.com/office/powerpoint/2010/main" val="27211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134593" y="124551"/>
            <a:ext cx="57746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my-MM" sz="2800" b="1" dirty="0"/>
              <a:t>သန့်ရှင်းသောရေ  (ထွက်မြောက်ရာကျမ်း ၁၅:၂၂-၂၇)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5785945" y="160469"/>
            <a:ext cx="6271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'မာရ​အရပ်​သို့​ရောက်​သောအခါ မာရ​အရပ်​မှ​ရေ​သည် ခါး​သောကြောင့် မ​သောက်​နိုင်​ကြ​။ ထို့ကြောင့် ထို​အရပ်​၏​အမည်​ကို မာရ ဟု​ခေါ်​၏​။ 'ထွက်မြောက်ရာကျမ်း 15:23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27000">
                  <a:srgbClr val="C03600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4" y="1278982"/>
            <a:ext cx="8321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ဘုရားသခင်ငါတို့နှင့်အတူရှိလျှင်အဘယ်ဒုက္ခမျှကြုံရမည်နည်း"ဟူသောအယူအဆသည်ဣသရေလလူမျိုးတို့ပင်လယ်နီကိုဖြတ်ကျော်ပြီးနောက်ပိုင်ဆိုင်လာသောအတွေးအခေါ်တစ်ရပ်ဖြစ်လာခဲ့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2" y="5012123"/>
            <a:ext cx="6653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ဘုရားသခင်သည်ကျွန်ုပ်တို့အားသူ၏တည်ရှိမှုကိုသတိပြုမိစေလို၍၊သူ၏အမိန့်တော်များကိုစောင့်မျှော်ရန်နှင့်သူနှင့်အတူပူးပေါင်းလုပ်ဆောင်ရန် ရည်ရွယ်တော်မူသည်။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270277"/>
            <a:ext cx="30272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ထို့အပြင်ဘုရားသခင်သည်မောရှေအားအံ့ဖွယ်နိမိတ်လက္ခဏာပြရန်ခိုင်းတော်မူခဲ့ပြီး၊ရေများကိုသန့်စင်စေရန်သစ်သားတစ်ချောင်းကိုပစ်ချရန်မိန့်တော်မူခဲ့သည် (ထွ ၁၅:၂၅)။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4" y="2179572"/>
            <a:ext cx="83214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သောက်၍မရနိုင်သောခါးသည့်ရေကိုတွေ့သောအခါဣသရေလလူတို့က'ငါတို့အဘယ်သို့သောက်ရမည်နည်း'ဟုညည်းညူကြသည်"(ထွ၁၅:၂၄)။ဘုရားသခင်သည်သူတို့မရောက်မီကပင် ရေကိုသန့်စင်စေနိုင်သော်လည်း အကောင်းဆုံးအချိန်ကိုသာ စောင့်ဆိုင်းတော်မူခဲ့သည်။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1" y="5912713"/>
            <a:ext cx="68865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"ဣသရေလလူမျိုးတို့သည်ဘုရားသခင်၏တောင်းဆိုချက်များကိုဖြည့်ဆည်းပြီး၊ သူတို့အားပေးအပ်သော ပညတ်တော်များကို နာခံပါက ဒုက္ခအပေါင်းမှ ကာကွယ်ခြင်းခံရမည်ကို ယုံကြည်စွာမျှော်လင့်နိုင်သည်" (ထွ ၁၅:၂၆)။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004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92160"/>
            <a:ext cx="12192000" cy="584775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lvl="0"/>
            <a:r>
              <a:rPr lang="my-MM" sz="3200" b="1" dirty="0"/>
              <a:t>ကောင်းကင်မှဆင်းသက်သောမုန့် (ထွက်မြောက်ရာကျမ်း ၁၆:၁-၃၆)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0" y="600372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'ထို​အရာ​ကိုအစ္စရေး​အမျိုးသား​တို့​တွေ့မြင်​သောအခါမည်သည့်​အရာ​ဖြစ်​သည်​ကို​မ​သိ​သောကြောင့်“​မည်သည့်​အရာ​နည်း​”​ဟုအချင်းချင်း​မေးမြန်း​ကြ​၏​။ထိုအခါမောရှေ​က “​ဤ​အရာ​သည် သင်​တို့ စား​ဖို့ ထာဝရဘုရား​ပေး​တော်မူ​သော​မုန့်​ဖြစ်​၏​။ 'ထွက်မြောက်ရာကျမ်း 16:15</a:t>
            </a:r>
          </a:p>
          <a:p>
            <a:pPr lvl="0" algn="ctr">
              <a:defRPr/>
            </a:pP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00CC00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52639" y="1339339"/>
            <a:ext cx="47111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"အသားစားလိုသောဆန္ဒကြောင့်ဣသရေလလူမျိုးတို့သည်မောရှေနှင့်အာရုန်ကိုညည်းညူကြသည် (ထွ ၁၆:၂-၃)။သို့သော်သူတို့၏ညည်းညူခြင်းသည်အ မှန်တွင်ဘုရားသခင်ကိုယ်တိုင်အားပုန်ကန်ခြင်းဖြစ်သည်(ထွ ၁၆:၈)။သူတို့၏ပြဿနာမှာအဘယ်နည်း?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952578" y="3366534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my-MM" sz="1400" dirty="0"/>
                <a:t>"နေထွက်သောအခါ ၎င်းသည်အရည်ပျော်သွားသည် (ထွ ၁၆:၂၁)။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my-MM" sz="1400" dirty="0"/>
                <a:t>ငါးရက်တိုင်တိုင် တူညီသောပမာဏသာ ကျဆင်းသည် (ထွ ၁၆:၁၆)။</a:t>
              </a:r>
              <a:endParaRPr lang="es-E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my-MM" sz="1400" dirty="0"/>
                <a:t>ဆဋ္ဌမနေ့တွင် နှစ်ဆကျဆင်းသည် (ထွ ၁၆:၂၂)။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my-MM" sz="1400" dirty="0"/>
                <a:t>စနေနေ့၌ ဘာမျှမကျပါ (ထွ ၁၆:၂၆)။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my-MM" sz="1400" dirty="0"/>
                <a:t>တစ်ရက်မှနောက်တစ်ရက်သို့ ပိုးများနှင့်ပြည့်သွားသည် (ထွ ၁၆:၂၀)။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my-MM" sz="1400" dirty="0"/>
                <a:t>သောကြာနေ့မှ စနေနေ့အထိ မပုပ်မသိုးပါ (ထွ ၁၆:၂၃-၂၄)။"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954076" y="4729241"/>
            <a:ext cx="28324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"ငုံးသားများကိုကျွေးပြီး နောက်၊ဘုရားသခင်သည် သူတို့အားနေ့စဉ်စားစရာမုန့်များပေးသနားတော်မူခဲ့သည်..နှစ်ပေါင်း (၄၀) တိုင်တိုင် အလျှံပယ်ထောက်ပံ့ခဲ့သည်!" (ထွ ၁၆:၃၅)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5560115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798195" y="1349753"/>
            <a:ext cx="73787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1600" b="1" dirty="0"/>
              <a:t>"ကောင်းကင်မှဆင်းသက်သောဤမုန့်သည်အမှန်ပင်အံ့ဖွယ်နိမိတ်လက္ခဏာတစ်ရပ်ဖြစ်သည်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64009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-1" y="78118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lvl="0" algn="ctr"/>
            <a:r>
              <a:rPr lang="my-MM" sz="3200" b="1" dirty="0"/>
              <a:t>ဟောရက်တောင်ရှိကျောက်တုံး (ထွက်မြောက်ရာကျမ်း ၁၇:၁-၇)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785048"/>
                </a:solidFill>
                <a:latin typeface="Comic Sans MS" panose="030F0702030302020204" pitchFamily="66" charset="0"/>
              </a:rPr>
              <a:t>'ကြည့်ရှု​လော့​။ ငါ​သည် ဟောရပ်​တောင်​ရှိ​ကျောက်ဆောင်​ပေါ်တွင် သင့်​ရှေ့​၌ ရပ်​နေ​မည်​။ သင်​သည် ထို​ကျောက်ဆောင်​ကို​ရိုက်​လော့​။ ထို​ကျောက်ဆောင်​မှရေ​ထွက်လာ​သဖြင့်လူ​တို့​သည်ရေသောက်​ရ​လိမ့်မည်​”​ဟုမိန့်​တော်မူ​၏​။မောရှေ​သည်​လည်းအစ္စရေး​သက်ကြီးဝါကြီး​တို့​၏​မျက်မှောက်​၌ ထိုအတိုင်း​ပြု​လေ​၏​။ 'ထွက်မြောက်ရာကျမ်း 17:6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78504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39" y="1475059"/>
            <a:ext cx="4827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"ထာဝရဘုရားသည်ငါတို့အထဲ၌ရှိ၏(သို့)မရှိ၏" (ထွ၁၇:၇)။ဘုရားသခင်သည်သူတို့အားနေ့စဉ်ကောင်းကင်မှမုန့်များမပေးဘူးလော။သူတို့သည် တိမ်တိုင်၌ ဘုရား၏တည်ရှိမှုကို မမြင်နိုင်ခဲ့ကြဘူးလော။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0" y="5579553"/>
            <a:ext cx="47915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"ထိုသူတို့အတွက်သာမက၊ ကျွန်ုပ်တို့အတွက်ပါ ခရစ်တော်သည်အသက်၏အရင်းအမြစ်ဖြစ်တော်မူပြီး၊ထာဝရအသက်ကိုပေးသနားတော်မူသောသူဖြစ်သည်။"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68581" y="4053822"/>
            <a:ext cx="47915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"သူတို့၏မယုံကြည်မှုရှိသော်လည်း၊ ယေရှုကိုယ်တိုင် ကျောက်တုံးကို အက်ကွဲစေပြီး ခရီးတစ်လျှောက်လုံး ရေကိုဆက်လက်ပေးသနားတော်မူခဲ့သည်။ ယေရှု မှာ'သူတို့အတွက်ဝိညာဉ်ရေးကျောက်တုံး'ဖြစ်တော်မူ၏" (၁ ကော ၁၀:၄)။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40" y="2734354"/>
            <a:ext cx="47915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"ဣသရေလလူမျိုးတို့၏မယုံကြည်မှုသည်အံ့ဩဖွယ်ကောင်းလှသည်။ သို့သော် တမန်တော်ပေါလုက ထိုကဲ့သို့သော မယုံကြည်မှုနမူနာကို မလိုက်စားရန် သတိပေးထားသည်" (ဟေဗြဲ ၃:၁၂)။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868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106472"/>
            <a:ext cx="12191999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my-MM" sz="3200" b="1" dirty="0"/>
              <a:t>မြှောက်ထားသောလက်များ(ထွက်မြောက်ရာကျမ်း ၁၇:၈-၁၆)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157370" y="691247"/>
            <a:ext cx="11950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my-MM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'ထို့နောက် အာမလက်​လူမျိုး​တို့​သည် အစ္စရေး​လူမျိုး​တို့​ကို ရေဖိဒိမ်​အရပ်​၌ လာ​၍​တိုက်ခိုက်​ကြ​၏​။ 'ထွက်မြောက်ရာကျမ်း 17:8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02421" y="1256955"/>
            <a:ext cx="4297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"တောလည်ရာခရီးဆက်လက်သွားစဉ်အာမ လက်လူမျိုးတို့ကဣသရေလကိုတိုက်ခိုက်လာသောအခါ၊မောရှေသည်ယောရှုအားကာကွယ်ရန်တာဝန်ပေးပြီးသူကိုယ်တိုင်နှင့်အာရုန်၊ဟုတ်တို့သည်'ဘုရားသခင်၏တံတောင်'ကိုယူ၍ တောင်ပေါ်သို့တက်ကြသည်" (ထွ ၁၇:၈-၁၀)။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682169"/>
            <a:ext cx="77360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အာမလက်လူမျိုးတို့သည်အဲဂုတ္တုပြည်၌ဘုရားသခင်ပြုတော်မူသောအံ့ဖွယ်အမှုများကိုကြားသိပါလျက်၊ခါနာန်အခြားလူမျိုးများနှင့်မတူဘဲမည်သို့မျှမကြောက်မရွံ့ခဲ့ကြပေ။ ဘုရားသခင်ကို လှောင်ပြောင်ကာ မိမိတို့သည် ဘုရားထက်ပိုအားကြီးကြောင်း သက်သေပြလိုသောဆန္ဒဖြင့် သူ၏လူမျိုးကို ရဲရဲတောက်တိုက်ခိုက်ခဲ့ကြသည်" (ထွ ၁၇:၁၆)။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02421" y="3023559"/>
            <a:ext cx="4225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ဘာကြောင့်အာမလက်လူမျိုးတို့တိုက်ခိုက် ရသနည်း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698105"/>
            <a:ext cx="7736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y-MM" b="1" dirty="0"/>
              <a:t>မောရှေတစ်ဦးတည်းဝန်ထုပ်မနိုင်သောအခါ အာရုန်နှင့်ဟုတ်တို့ကူညီခဲ့ကြသည်။အာရုန်နှင့်ဟုရတို့သည် မောရှေအား ထောက်မပြီး ဘုရားသခင်၏အမှုတော်ကို အောင်မြင်စေကာ ရန်သူကို အနိုင်ယူနိုင်သည် (ထွ. ၁၇:၁၂)။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55179" y="5005608"/>
            <a:ext cx="8008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မောရှေသည်ဘုရားသခင်၏လှံတံကိုမြှောက်ထားသရွေ့ဣသရေလလူမျိုးအနိုင်ရခဲ့သည်။ လက်ရုံးတော်သည် ပင်ပန်းသောအခါ၊ ဣသရေလ ရှုံးသည် (ထွက်မြောက်ရာ ၁၇း၁၁)။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9054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-3" y="44959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my-MM" sz="3200" b="1" dirty="0"/>
              <a:t>ကောင်းသောအကြံဉာဏ် (ထွက်မြောက်ရာကျမ်း ၁၈:၁-၂၇)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92333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my-MM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'လူ​အပေါင်း​တို့​ထဲမှအရည်အချင်း​ရှိ​သော​သူ​၊ဘုရားသခင်​ကို​ကြောက်ရွံ့​သော​သူ​၊သစ္စာရှိ​သော​သူ​၊မတရား​သော​အကျိုးစီးပွား​ကို​မုန်း​သော​သူ​တို့​ကို ရွေးချယ်​၍ သူ​တို့​ကို လူ​တစ်ထောင်​အုပ်​၊ တစ်ရာ​အုပ်​၊ ငါးဆယ်​အုပ်​၊ တစ်ဆယ်​အုပ်​အဖြစ် ခန့်ထား​ရ​မည်​။ ‘									ထွက်မြောက်ရာကျမ်း 18:21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FF5050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438650" y="1511388"/>
            <a:ext cx="775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>
                <a:solidFill>
                  <a:prstClr val="black"/>
                </a:solidFill>
              </a:rPr>
              <a:t>မောရှေအားဘုရားသခင်ပြသောနိမိတ်လက္ခဏာကိုမြင်လျှင်ယေသရောသည်ဇိပေါရနှင့်သူ၏သားတို့နှင့်အတူဟောရပ်မြို့၌သူ့ကိုတွေ့ခြင်းဖြစ်သည်(ထွ.၃:၁၂; ၁၈:၁-၅)။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7261895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4" y="1586035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438650" y="4153294"/>
            <a:ext cx="7753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sz="2000" b="1" dirty="0">
                <a:solidFill>
                  <a:prstClr val="black"/>
                </a:solidFill>
              </a:rPr>
              <a:t>မောရှေသည် ဤအကြံဉာဏ်တွင် ဘုရားသခင့်စကားတော်ကို နှိမ့်ချစွာ အသိအမှတ်ပြုခဲ့သည်။ ထို့ကြောင့် ယောက္ခမ၏ အကြံဉာဏ်ကို လိုက်နာပြီး တာဝန်ဝတ္တရားများကို ထမ်းဆောင်နိုင်သည့် လူများကို ရွေးချယ်ခဲ့သည်။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438650" y="3170067"/>
            <a:ext cx="7753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မနက်ဖြန်နေ့တွင်၊ မောရှေတစ်ဦးတည်း လူအပေါင်းတို့ကို တရားစီရင်နေသည်ကို မြင်ပြီးနောက်၊ ယေသရောသည် ပညာရှိသော အကြံဉာဏ်တစ်ရပ် ပေးခဲ့သည် - တာဝန်များကို ဝေမျှပါ (ထွ ၁၈:၁၇-၂၃)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438650" y="2186839"/>
            <a:ext cx="77533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my-MM" b="1" dirty="0"/>
              <a:t>"ယေသရောသည်ဣသရေလလူမျိုးမဟုတ်သော်လည်းဘုရားသခင်ကိုစစ်မှန်စွာ</a:t>
            </a:r>
            <a:r>
              <a:rPr lang="en-US" b="1" dirty="0"/>
              <a:t>   </a:t>
            </a:r>
            <a:r>
              <a:rPr lang="my-MM" b="1" dirty="0"/>
              <a:t>ကိုးကွယ်သူဖြစ်သည်။ထို့ကြောင့်အဲဂုတ္တုပြည်၌ဖြစ်ပျက်ခဲ့သမျှကိုမောရှေထံမှကြားသိရပြီးနောက်၊ သူသည် ဘုရားသခင်ကို ချီးမွမ်းကာ ယဇ်ပူဇော်သက္ကာများ ပြုခဲ့သည်။"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1661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6081</Words>
  <Application>Microsoft Office PowerPoint</Application>
  <PresentationFormat>Widescreen</PresentationFormat>
  <Paragraphs>76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Constantia</vt:lpstr>
      <vt:lpstr>1_Tema de Office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saw tinmaungkyi</dc:creator>
  <cp:lastModifiedBy>saw tinmaungkyi</cp:lastModifiedBy>
  <cp:revision>12</cp:revision>
  <dcterms:created xsi:type="dcterms:W3CDTF">2025-07-20T09:40:33Z</dcterms:created>
  <dcterms:modified xsi:type="dcterms:W3CDTF">2025-07-23T03:24:38Z</dcterms:modified>
</cp:coreProperties>
</file>