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660"/>
  </p:normalViewPr>
  <p:slideViewPr>
    <p:cSldViewPr snapToGrid="0">
      <p:cViewPr>
        <p:scale>
          <a:sx n="63" d="100"/>
          <a:sy n="63" d="100"/>
        </p:scale>
        <p:origin x="7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my-MM" sz="2400" b="1" i="0" dirty="0"/>
            <a:t>သန့်ရှင်းသောလူမျိုး</a:t>
          </a:r>
          <a:endParaRPr lang="es-ES" sz="2400" b="1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my-MM" sz="1600" b="1" i="0" dirty="0"/>
            <a:t>ဣသရေလလူမျိုးသည်ဘုရားသခင်အားမိမိတို့ကိုယ်ကိုအပ်နှံကြမည်။ သူ၏ဂုဏ်တော်ကို ထင်ရှားစေကြမည်။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my-MM" sz="2400" b="1" i="0" dirty="0"/>
            <a:t>ယဇ်ပုရောဟိတ်နိုင်ငံ</a:t>
          </a:r>
          <a:endParaRPr lang="es-ES" sz="2400" b="1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my-MM" sz="1600" b="1" i="0" dirty="0"/>
            <a:t>အခြားလူမျိုးတို့အား ဘုရားသခင်နှင့် ဆက်သွယ်ပေးကာ၊ဘုရား၏တရားတော်များကို သွန်သင်ကြမည်။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 tIns="228600">
          <a:sp3d extrusionH="57150">
            <a:bevelT w="38100" h="38100"/>
          </a:sp3d>
        </a:bodyPr>
        <a:lstStyle/>
        <a:p>
          <a:pPr>
            <a:lnSpc>
              <a:spcPct val="70000"/>
            </a:lnSpc>
          </a:pPr>
          <a:r>
            <a:rPr lang="my-MM" sz="2000" b="1" i="0" dirty="0"/>
            <a:t>ဘုရားသခင်၏ အထူးတန်ဖိုးရှိသော ပိုင်ဆိုင်မှု</a:t>
          </a:r>
          <a:endParaRPr lang="es-ES" sz="2000" b="1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my-MM" sz="1600" b="1" i="0" dirty="0"/>
            <a:t>ဘုရားသခင်သည် ဣသရေလကို ကမ္ဘာတစ်ဝှမ်းလုံး သူ့အား သိရှိစေရန် အလင်းတန်းကဲ့သို့ ဖြစ်စေတော်မူမည်။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my-MM" sz="1800" b="1" i="0" dirty="0"/>
            <a:t>"မေတ္တာသည်</a:t>
          </a:r>
          <a:r>
            <a:rPr lang="my-MM" sz="1800" b="1" dirty="0"/>
            <a:t>ပညတ်တော်</a:t>
          </a:r>
          <a:r>
            <a:rPr lang="my-MM" sz="1800" b="1" i="0" dirty="0"/>
            <a:t>၏ ပြည့်စုံခြင်းဖြစ်သည်" (ရော၊ ၁၃:၁၀)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my-MM" sz="1600" b="1" i="0" dirty="0"/>
            <a:t>ဘုရားသခင်ကိုချစ်  တရား ၆:၅; ထွက် ၂၀:၃-၁၁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my-MM" sz="1600" b="1" i="0" dirty="0"/>
            <a:t>အိမ်နီးချင်းကိုချစ်(လေဝိ ၁၉:၁၈; ထွက် ၂၀:၁၂-၁၇)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my-MM" sz="1600" b="1" i="0" dirty="0"/>
            <a:t>ကိုယ်ကျင့်စာရိတ္တ မညစ်ညမ်းစေရန် မိမိကိုယ်ကို ရိုသေပါ 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my-MM" sz="1600" b="1" i="0" dirty="0"/>
            <a:t>ဘုရား၏အနားယူခြင်းနေ့(ဥပုသ်နေ့)ကိုရိုသေစွာကိုးကွယ်ပါ(ထွက်၂၀:၈-၁၁၊ဟေရှာ၅၈:၁၃)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my-MM" sz="1600" b="1" i="0" dirty="0"/>
            <a:t>ဘုရားသခင်အား ကျွန်ုပ်တို့အသက်တာ၌ ပထမနေရာပေးခြင်းဖြင့် ဂုဏ်ပြုကိုးကွယ်ပါ (ထွက် ၂၀:၃၊ မဿဲ ၆:၃၃)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my-MM" sz="1600" b="1" i="0" dirty="0"/>
            <a:t>ဘုရားကိုရုပ်တုများဖြင့်အစားထိုးခြင်းမပြုဘဲ ဂုဏ်ပြုပါ(ထွက်၂၀:၄-၆၊ယေဇ၃၆:၂၀-၂၃)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my-MM" sz="1600" b="1" i="0" dirty="0"/>
            <a:t>ဘုရား၏နာမတော်၊ဂုဏ်နှင့်စရိုက်လက္ခဏာကိုရိုသေစွာထိန်းသိမ်းပါ(ထွက်၂၀:၇၊ မာလ ၂:၂)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my-MM" sz="1600" b="1" i="0" dirty="0"/>
            <a:t>မိဘများကို ရိုသေလေးစားပါ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my-MM" sz="1600" b="1" i="0" dirty="0"/>
            <a:t>အသက်အား မြင့်မြတ်သောအရာအဖြစ် ရိုသေပါ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my-MM" sz="1600" b="1" i="0" dirty="0"/>
            <a:t>အိမ်ထောင်ရေးကို သန့်ရှင်းစင်ကြယ်စွာ ထိန်းသိမ်းပါ (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my-MM" sz="1600" b="1" i="0" dirty="0"/>
            <a:t>အခြားသူများ၏ ပစ္စည်းဥစ္စာကို လေးစားပါ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my-MM" sz="1600" b="1" i="0" dirty="0"/>
            <a:t>သူတစ်ပါး၏ ဂုဏ်သတင်းကို ကာကွယ်ပါ 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ဒုစရိုက်မှကာကွယ်ပေးခြင်း (ဆာလံ ၁၁၉:၁၀၄)</a:t>
          </a:r>
          <a:endParaRPr lang="es-ES" sz="16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ပညာဉာဏ် ပေးခြင်း (တရား ၄:၆)</a:t>
          </a:r>
          <a:endParaRPr lang="es-ES" sz="16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လွတ်လပ်မှုပေးခြင်း (ယာကုပ် ၂:၁၂)</a:t>
          </a:r>
          <a:endParaRPr lang="es-ES" sz="16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ငြိမ်းချမ်းမှုပေးခြင်း (ဆာလံ ၁၁၉:၁၆၅)</a:t>
          </a:r>
          <a:endParaRPr lang="es-ES" sz="16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အောင်မြင်မှုပေး ခြင်း(ယောရှု၁:၈)</a:t>
          </a:r>
          <a:endParaRPr lang="es-ES" sz="16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အပြစ်ကို သိမြင်စေခြင်း (ရော ၇:၇)</a:t>
          </a:r>
          <a:endParaRPr lang="es-ES" sz="16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my-MM" sz="1600" b="1" i="0" dirty="0"/>
            <a:t>ခရစ်တော်ထံ ပို့ဆောင်ပေးခြင်း (ဂလာတိ ၃:၂၄)</a:t>
          </a:r>
          <a:endParaRPr lang="es-ES" sz="16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400" b="1" i="0" kern="1200" dirty="0"/>
            <a:t>သန့်ရှင်းသောလူမျိုး</a:t>
          </a:r>
          <a:endParaRPr lang="es-ES" sz="24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my-MM" sz="1600" b="1" i="0" kern="1200" dirty="0"/>
            <a:t>ဣသရေလလူမျိုးသည်ဘုရားသခင်အားမိမိတို့ကိုယ်ကိုအပ်နှံကြမည်။ သူ၏ဂုဏ်တော်ကို ထင်ရှားစေကြမည်။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400" b="1" i="0" kern="1200" dirty="0"/>
            <a:t>ယဇ်ပုရောဟိတ်နိုင်ငံ</a:t>
          </a:r>
          <a:endParaRPr lang="es-ES" sz="2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my-MM" sz="1600" b="1" i="0" kern="1200" dirty="0"/>
            <a:t>အခြားလူမျိုးတို့အား ဘုရားသခင်နှင့် ဆက်သွယ်ပေးကာ၊ဘုရား၏တရားတော်များကို သွန်သင်ကြမည်။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228600" rIns="76200" bIns="762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i="0" kern="1200" dirty="0"/>
            <a:t>ဘုရားသခင်၏ အထူးတန်ဖိုးရှိသော ပိုင်ဆိုင်မှု</a:t>
          </a:r>
          <a:endParaRPr lang="es-ES" sz="2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my-MM" sz="1600" b="1" i="0" kern="1200" dirty="0"/>
            <a:t>ဘုရားသခင်သည် ဣသရေလကို ကမ္ဘာတစ်ဝှမ်းလုံး သူ့အား သိရှိစေရန် အလင်းတန်းကဲ့သို့ ဖြစ်စေတော်မူမည်။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"မေတ္တာသည်</a:t>
          </a:r>
          <a:r>
            <a:rPr lang="my-MM" sz="1800" b="1" kern="1200" dirty="0"/>
            <a:t>ပညတ်တော်</a:t>
          </a:r>
          <a:r>
            <a:rPr lang="my-MM" sz="1800" b="1" i="0" kern="1200" dirty="0"/>
            <a:t>၏ ပြည့်စုံခြင်းဖြစ်သည်" (ရော၊ ၁၃:၁၀)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ဘုရားသခင်ကိုချစ်  တရား ၆:၅; ထွက် ၂၀:၃-၁၁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ဘုရားသခင်အား ကျွန်ုပ်တို့အသက်တာ၌ ပထမနေရာပေးခြင်းဖြင့် ဂုဏ်ပြုကိုးကွယ်ပါ (ထွက် ၂၀:၃၊ မဿဲ ၆:၃၃)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ဘုရားကိုရုပ်တုများဖြင့်အစားထိုးခြင်းမပြုဘဲ ဂုဏ်ပြုပါ(ထွက်၂၀:၄-၆၊ယေဇ၃၆:၂၀-၂၃)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ဘုရား၏နာမတော်၊ဂုဏ်နှင့်စရိုက်လက္ခဏာကိုရိုသေစွာထိန်းသိမ်းပါ(ထွက်၂၀:၇၊ မာလ ၂:၂)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ဘုရား၏အနားယူခြင်းနေ့(ဥပုသ်နေ့)ကိုရိုသေစွာကိုးကွယ်ပါ(ထွက်၂၀:၈-၁၁၊ဟေရှာ၅၈:၁၃)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အိမ်နီးချင်းကိုချစ်(လေဝိ ၁၉:၁၈; ထွက် ၂၀:၁၂-၁၇)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မိဘများကို ရိုသေလေးစားပါ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အသက်အား မြင့်မြတ်သောအရာအဖြစ် ရိုသေပါ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အိမ်ထောင်ရေးကို သန့်ရှင်းစင်ကြယ်စွာ ထိန်းသိမ်းပါ (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အခြားသူများ၏ ပစ္စည်းဥစ္စာကို လေးစားပါ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သူတစ်ပါး၏ ဂုဏ်သတင်းကို ကာကွယ်ပါ 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0160" rIns="144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ကိုယ်ကျင့်စာရိတ္တ မညစ်ညမ်းစေရန် မိမိကိုယ်ကို ရိုသေပါ 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ဒုစရိုက်မှကာကွယ်ပေးခြင်း (ဆာလံ ၁၁၉:၁၀၄)</a:t>
          </a:r>
          <a:endParaRPr lang="es-ES" sz="16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ပညာဉာဏ် ပေးခြင်း (တရား ၄:၆)</a:t>
          </a:r>
          <a:endParaRPr lang="es-ES" sz="16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လွတ်လပ်မှုပေးခြင်း (ယာကုပ် ၂:၁၂)</a:t>
          </a:r>
          <a:endParaRPr lang="es-ES" sz="16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17841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ငြိမ်းချမ်းမှုပေးခြင်း (ဆာလံ ၁၁၉:၁၆၅)</a:t>
          </a:r>
          <a:endParaRPr lang="es-ES" sz="1600" kern="1200" dirty="0">
            <a:solidFill>
              <a:srgbClr val="3FA59E"/>
            </a:solidFill>
          </a:endParaRPr>
        </a:p>
      </dsp:txBody>
      <dsp:txXfrm>
        <a:off x="317841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57003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အောင်မြင်မှုပေး ခြင်း(ယောရှု၁:၈)</a:t>
          </a:r>
          <a:endParaRPr lang="es-ES" sz="1600" kern="1200" dirty="0">
            <a:solidFill>
              <a:srgbClr val="4466A9"/>
            </a:solidFill>
          </a:endParaRPr>
        </a:p>
      </dsp:txBody>
      <dsp:txXfrm>
        <a:off x="357003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အပြစ်ကို သိမြင်စေခြင်း (ရော ၇:၇)</a:t>
          </a:r>
          <a:endParaRPr lang="es-ES" sz="16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kern="1200" dirty="0"/>
            <a:t>ခရစ်တော်ထံ ပို့ဆောင်ပေးခြင်း (ဂလာတိ ၃:၂၄)</a:t>
          </a:r>
          <a:endParaRPr lang="es-ES" sz="1600" kern="120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321C5-DCA2-4F1E-9346-A5595E22636B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5FB2F-1603-4DF4-883E-EECDFA363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5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FB2F-1603-4DF4-883E-EECDFA363F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7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1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8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7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3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7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5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6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6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5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4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1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8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4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6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4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3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3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4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1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6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9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43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28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/>
            <a:r>
              <a:rPr lang="my-MM" b="1" dirty="0"/>
              <a:t>သိနာတောင်ပေါ်မှာ ပဋိညာဉ်</a:t>
            </a:r>
            <a:endParaRPr kumimoji="0" lang="en" sz="7200" b="1" i="0" u="none" strike="noStrike" kern="1200" cap="none" spc="0" normalizeH="0" baseline="0" noProof="0" dirty="0">
              <a:ln/>
              <a:solidFill>
                <a:srgbClr val="B1319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844596" y="6486179"/>
            <a:ext cx="370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8 for August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-1" y="12287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lvl="1" algn="ctr">
              <a:spcBef>
                <a:spcPts val="600"/>
              </a:spcBef>
            </a:pPr>
            <a:r>
              <a:rPr lang="my-MM" sz="3200" b="1" dirty="0"/>
              <a:t>ကတိတော်အဖြစ်ပညတ်တော်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-1" y="638175"/>
            <a:ext cx="1140822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0000"/>
                </a:solidFill>
                <a:latin typeface="Comic Sans MS" panose="030F0702030302020204" pitchFamily="66" charset="0"/>
              </a:rPr>
              <a:t>'ကိုယ်တော်​သည်သင်​တို့​လိုက်နာ​ရန်ညွှန်ကြား​ထား​သည့်မိမိ​၏​ပဋိညာဉ်​တည်းဟူသောပညတ်တော်​ဆယ်​ပါး​ကိုသင်​တို့​အား​ပြောကြား​တော်မူ​ပြီးလျှင် ကျောက်ပြား​နှစ်​ချပ်​ပေါ်၌ ရေးထား​တော်မူ​၏​။ 'တရားဟောရာကျမ်း 4:13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ဟေဗြဲဘာသာတွင်ပညတ်တော်ဆယ်ပါးကိုသုံးကြိမ်တိုင်တိုင်ဖော်ပြထားပြီး ယင်းတို့ကို “စကားလုံးဆယ်လုံး” ဟုခေါ်သည် (ထွ. ၃၄:၂၈; တရား ၄:၁၃; တရား ၁၀:၄)။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0" y="5428436"/>
            <a:ext cx="9056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ဥပမာ"ကျေးဇူးတော်နှင့်ပြည့်စုံသောကိုယ်တော်၏ကတိတော်[ဒါဘာရ်]တစ်ခုမျှမပျက်ကွက်ပါ။မောရှေအားဖြင့်မိန့်တော်မူခဲ့သည့်နှုတ်ကပတ်တော်[ဒါဘာရ်]အားလုံးပြည့်စုံပါပြီ"(၁ ရာဇဝင်ချုပ် ၈:၅၆)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/>
              <a:t>ထို့ကြောင့်ဟေဗြဲဘာသာစကားရှိ"ဒါဘာရ်"(</a:t>
            </a:r>
            <a:r>
              <a:rPr lang="en-US" b="1" dirty="0" err="1"/>
              <a:t>dabar</a:t>
            </a:r>
            <a:r>
              <a:rPr lang="en-US" b="1" dirty="0"/>
              <a:t>)</a:t>
            </a:r>
            <a:r>
              <a:rPr lang="my-MM" b="1" dirty="0"/>
              <a:t>ကို"စကား"(</a:t>
            </a:r>
            <a:r>
              <a:rPr lang="en-US" b="1" dirty="0"/>
              <a:t>word)</a:t>
            </a:r>
            <a:r>
              <a:rPr lang="my-MM" b="1" dirty="0"/>
              <a:t>သို့မဟုတ်"ကတိ"(</a:t>
            </a:r>
            <a:r>
              <a:rPr lang="en-US" b="1" dirty="0"/>
              <a:t>promise)</a:t>
            </a:r>
            <a:r>
              <a:rPr lang="my-MM" b="1" dirty="0"/>
              <a:t>ဟုဘာသာပြန်နိုင်ပါသည်။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"တကယ်တော့ ကျွန်တော်တို့က သင့်ကို ဘာမှပေးနေတာမဟုတ်ပါဘူး။ ကျွန်တော်တို့က သင့်ကို ကတိကဝတ်ပြုနေတာပါ။ ကျွန်တော်တို့ တစ်ခုခုကို တကယ်လက်တွေ့လုပ်ဆောင်မယ်ဆိုတာ သင့်ကို အာမခံပေးနေတာပါ။"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ဒီအကြောင်းကို အတူတူ စဉ်းစားကြည့်ရအောင်။ တစ်စုံတစ်ဦးကို 'မင်းကို ငါ့စကား ငါပေးတယ်' လို့ ပြောတဲ့အခါ ဒါဟာ ဘာကိုဆိုလိုတာလဲ?"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1" y="6120933"/>
            <a:ext cx="9056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"ပညတ်တော်ဆယ်ပါးသည် ဘုရားသခင်ကျွန်ုပ်တို့အား ပေးအပ်သော ကတိသစ္စာဆယ်ချက်ဖြစ်၍၊ မှန်ကန်သောလမ်းခရီးသို့ လမ်းညွှန်ရန် ရည်ရွယ်ပါသည်။"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169788" y="116570"/>
            <a:ext cx="659535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lvl="1" algn="ctr">
              <a:spcBef>
                <a:spcPts val="600"/>
              </a:spcBef>
            </a:pPr>
            <a:r>
              <a:rPr lang="my-MM" sz="3200" b="1" dirty="0"/>
              <a:t>ပြီးဆုံးခြင်းအဖြစ်ပညတ်တော် </a:t>
            </a:r>
            <a:endParaRPr lang="en" sz="3200" b="1" dirty="0">
              <a:solidFill>
                <a:prstClr val="black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14176"/>
            <a:ext cx="642173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prstClr val="black"/>
                </a:solidFill>
                <a:latin typeface="Comic Sans MS" panose="030F0702030302020204" pitchFamily="66" charset="0"/>
              </a:rPr>
              <a:t>'ခရစ်တော်​သည် ယုံကြည်​သော​သူ​တိုင်း ဖြောင့်မတ်​ခြင်း​ကို​ရရှိ​ရန် ပညတ်​တရား​၏​အဆုံးသတ်​ရာ​ဖြစ်​တော်မူ​၏။ 'ရောမဩဝါဒစာ 10:4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2" y="1426963"/>
            <a:ext cx="653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"ရှင်ပေါလုက ရောမဩဝါဒစာ ၁၀:၄ တွင် ပညတ်တော် နှင့်ပတ်သက်၍ အသုံးပြုထားသော 'အဆုံး' ဟူသည့် စကားလုံးမှာ 'တေလော့' (</a:t>
            </a:r>
            <a:r>
              <a:rPr lang="en-US" sz="1600" b="1" dirty="0"/>
              <a:t>telos) </a:t>
            </a:r>
            <a:r>
              <a:rPr lang="my-MM" sz="1600" b="1" dirty="0"/>
              <a:t>ဖြစ်သည်။ ဤစကားလုံး၏ အဓိပ္ပါယ်ကား အဘယ်နည်း။"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49" y="3834590"/>
            <a:ext cx="43457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"ခရစ်တော်သည်ပညတ်တော်၏အဆုံးသတ်ခြင်းဖြစ်သည်" ဟု ကျွန်ုပ်တို့ ဘာသာပြန်ပါက၊ ယေရှု၏ သေခြင်းကြောင့် ပညတ်တော် တစ်ခုမျှ မရှိတော့ပါ။ ထို့ကြောင့် အပြစ်မရှိပါ။ ပေါလုသည် မိမိကိုယ်ကို ဆန့်ကျင်နေမည် (ရောမ ၇:၇)။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66504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"ခရစ်တော်သည်ပညတ်တော်က ညွှန်းဆိုသော ပန်းတိုင်ဖြစ်သည်" ဟု ကျွန်ုပ်တို့ ဘာသာပြန်ပါက၊ ပေါလု၏ အဆိုနှင့် ကိုက်ညီပါသည်။ အဘယ်ကြောင့်ဆိုသော် ပညတ်တော်သည် အာဏာတည်နေဆဲဖြစ်ပြီး၊ ကျွန်ုပ်တို့ကို ခရစ်တော်ထံသို့ ပို့ဆောင်ပေးသောကြောင့် (ရောမ ၃:၃၁၊ ဂလာတိ ၃:၂၄)။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294475"/>
            <a:ext cx="6354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my-MM" sz="1600" b="1" dirty="0"/>
              <a:t>"အဓိပ္ပါယ်အခြေခံမှာ</a:t>
            </a:r>
            <a:r>
              <a:rPr lang="en-US" sz="1600" b="1" dirty="0"/>
              <a:t>-</a:t>
            </a:r>
            <a:r>
              <a:rPr lang="my-MM" sz="1600" b="1" dirty="0"/>
              <a:t>ကန့်သတ်ချက်(သို့)ရည်ရွယ်ချက်အဖြစ်ညွှန်ပြသော</a:t>
            </a:r>
            <a:r>
              <a:rPr lang="en-US" sz="1600" b="1" dirty="0"/>
              <a:t> </a:t>
            </a:r>
            <a:r>
              <a:rPr lang="my-MM" sz="1600" b="1" dirty="0"/>
              <a:t>အချက် ဖြစ်သည်။(ဒုတိယအဆင့်) - အဆုံးသတ်ခြင်း၊ ပြီးဆုံးခြင်း၊ ရလဒ်၊ ရည်မှန်းချက်။၎င်း၏ တိကျသောအဓိပ္ပါယ်ကို စာကြောင်းအလိုက် ဆုံးဖြတ်ရမည်။" ရောမ ၁၀:၄တွင် "တေလော့"ကို"ပြည့်စုံခြင်း/ရည်မှန်းချက်" အဖြစ် နားလည်ရန် အရေးကြီးသည်။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1544320" y="918692"/>
            <a:ext cx="10445931" cy="5855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800" b="1" dirty="0"/>
              <a:t>"ဤပညတ်တော်ကိုဟေဗြဲလူမျိုးတို့အတွက်သာအထူးပေးခြင်းမဟုတ်ပါ။ဘုရားသခင်သည်သူ၏ပညတ်တော်ကိုစောင့်ရှောက်သူများအဖြစ်ခန့်အပ်ခြင်းဖြင့်သူတို့ကိုဂုဏ်ပြုတော်မူသော်လည်း၊ဤပညတ်တော်ရားသည်လောကတစ်ခုလုံးအတွက်မြင့်မြတ်သောကတိသစ္စာတစ်ခုအဖြစ်ထိန်းသိမ်းခံရမည်ဖြစ်သည်။ပညတ်တော်ဆယ်ပါး၏ပညတ်ချက်များသည်လူသားအားလုံးနှင့်ကိုက်ညီပြီး၊အားလုံးကိုသွန်သင်ပြီးအုပ်ချုပ်ရန်ရည်ရွယ်ပေးထားခြင်းဖြစ် သည်။ကျဉ်းမြောင်းစေ့စပ်သောဤဆယ်ပါးသောပညတ်တော်များသည်လူသား၏တာဝန်ကိုဘုရားနှင့်သူ၏အိမ်နီးချင်းတို့အပေါ်လွှမ်းခြုံထားပြီး၊ချစ် ခြင်းမေတ္တာဟူသောအခြေခံမူကြီးပေါ်တွင်အခြေပြုထားသည်။"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1976617" y="460753"/>
            <a:ext cx="544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5183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2893100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chemeClr val="tx1"/>
                </a:solidFill>
              </a:rPr>
              <a:t>​ငါ​သည် အီဂျစ်​လူမျိုး​တို့​ကို စီရင်​ခဲ့​ပုံ​၊ သင်​တို့​ကိုလင်းယုန်​၏​တောင်ပံ​များ​ပေါ်​တင်​၍ ငါ့​ထံသို့ ခေါ်ဆောင်​လာ​ခဲ့​ပုံ​တို့​ကို သင်​တို့​ကိုယ်တိုင်​သိမြင်​ခဲ့​ကြ​၏​။ယခု သင်​တို့​သည်ငါ့​စကား​ကို​သေချာ​စွာ​နားထောင်​၍ငါ​၏​ပဋိညာဉ်​ကို​စောင့်ထိန်း​လျှင်လူမျိုး​တကာ​တို့​တွင်သင်​တို့​သည်ငါ​ပိုင်​တော်မူ​ရာ​ ဘဏ္ဍာ​တော်​ဖြစ်​ကြ​လိမ့်မည်​။ အကယ်စင်စစ် ကမ္ဘာမြေ​တစ်ခွင်လုံး​ကိုငါ​ပိုင်​၏​။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my-MM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19:4–6, </a:t>
            </a:r>
            <a:r>
              <a:rPr kumimoji="0" lang="es-ES" sz="1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216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</a:pPr>
            <a:r>
              <a:rPr lang="my-MM" b="1" dirty="0">
                <a:solidFill>
                  <a:srgbClr val="00B0F0"/>
                </a:solidFill>
              </a:rPr>
              <a:t>ပညတ်တော်</a:t>
            </a:r>
            <a:r>
              <a:rPr lang="en-US" b="1" dirty="0" err="1">
                <a:solidFill>
                  <a:srgbClr val="00B0F0"/>
                </a:solidFill>
              </a:rPr>
              <a:t>ပေးအပ်ခြင်း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my-MM" b="1" dirty="0"/>
              <a:t>ပညတ်တော်ကို လက်ခံရရှိသူများ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</a:pPr>
            <a:r>
              <a:rPr lang="my-MM" b="1" dirty="0"/>
              <a:t>ပညတ်တော်ကို ပေးသနားတော်မူသောအရှင်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</a:pPr>
            <a:r>
              <a:rPr lang="my-MM" b="1" dirty="0"/>
              <a:t>ပညတ်တော်ဆယ်ပါး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>
              <a:spcBef>
                <a:spcPts val="1800"/>
              </a:spcBef>
            </a:pPr>
            <a:r>
              <a:rPr lang="my-MM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ပညတ်တော်၏ အဓိပ္ပါယ်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my-MM" b="1" dirty="0"/>
              <a:t>ပညတ်တော်၏ လုပ်ငန်းဆောင်တာ </a:t>
            </a:r>
          </a:p>
          <a:p>
            <a:pPr lvl="1">
              <a:spcBef>
                <a:spcPts val="600"/>
              </a:spcBef>
            </a:pPr>
            <a:r>
              <a:rPr lang="my-MM" b="1" dirty="0"/>
              <a:t>ကတိတော်အဖြစ် ပညတ်တော် </a:t>
            </a:r>
          </a:p>
          <a:p>
            <a:pPr lvl="1">
              <a:spcBef>
                <a:spcPts val="600"/>
              </a:spcBef>
            </a:pPr>
            <a:r>
              <a:rPr lang="my-MM" b="1" dirty="0"/>
              <a:t>ပြီးဆုံးခြင်းအဖြစ် ပညတ်တော်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467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"ပင်လယ်နီကူးဖြတ်ခြင်းသည်ဣသရေလလူမျိုးတို့အတွက်ပထမအလှည့်အပြောင်းတစ်ခုဖြစ်ခဲ့သည်။ ဒုတိယအလှည့်အပြောင်းမှာ ဘုရားသခင်၏ပါးစပ်တော်မှ တရားတော်ကို ကြေညာခြင်းပင် ဖြစ်သည်။"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31308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04" y="5841574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418" y="5520649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597953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03" y="626554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467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"သို့သော်ထိုပညတ်တော်များသည်ဘာသာရေး၊နိုင်ငံရေးသို့မဟုတ်ကျန်းမာရေးဆိုင်ရာစည်းမျဉ်းသက်သက်ထက်ပိုမိုနက်ရှိုင်းသည်။ဤပညတ်တော်အားလုံး၏အခြေခံဖြစ်သော ပညတ်တော်ဆယ်ပါးသည် ဘုရားသခင်၏ စရိုက်လက္ခဏာတော်ကို ထင်ဟပ်စေပြီး၊ ထို့ကြောင့် ဣသရေလလူမျိုးတို့အတွက်သာမက ဘုရားသခင်၏ သားသမီးတိုင်းအတွက် သက်ဆိုင်ပါသည်။"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b="1" dirty="0"/>
              <a:t>"ထိုအချိန်တွင်ဣသရေလလူမျိုးသည်သန့်ရှင်းသောလူမျိုးတော်အဖြစ်မွေးဖွားခဲ့သည်။မိမိတို့အသက်တာကိုအုပ်ချုပ်မည့်ပညတ်တော်များကိုလည်းရရှိခဲ့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03934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my-MM" sz="8000" b="1" dirty="0">
                <a:solidFill>
                  <a:srgbClr val="00B0F0"/>
                </a:solidFill>
              </a:rPr>
              <a:t>ပညတ်တော်</a:t>
            </a:r>
            <a:r>
              <a:rPr lang="en-US" sz="8000" b="1" dirty="0" err="1">
                <a:solidFill>
                  <a:srgbClr val="00B0F0"/>
                </a:solidFill>
              </a:rPr>
              <a:t>ပေးအပ်ခြင်း</a:t>
            </a:r>
            <a:r>
              <a:rPr lang="en-US" sz="8000" b="1" dirty="0">
                <a:solidFill>
                  <a:srgbClr val="00B0F0"/>
                </a:solidFill>
              </a:rPr>
              <a:t> </a:t>
            </a:r>
            <a:r>
              <a:rPr lang="en" sz="9600" b="1" dirty="0">
                <a:solidFill>
                  <a:srgbClr val="00B0F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90518"/>
            <a:ext cx="8336756" cy="584775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</a:pPr>
            <a:r>
              <a:rPr lang="my-MM" sz="3200" b="1" dirty="0"/>
              <a:t>ပညတ်တော်ကိုလက်ခံရရှိသူများ</a:t>
            </a:r>
            <a:endParaRPr lang="en" sz="32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76201" y="719257"/>
            <a:ext cx="8260556" cy="74210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91440" bIns="36000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defRPr/>
            </a:pPr>
            <a:r>
              <a:rPr lang="my-MM" b="1" dirty="0">
                <a:solidFill>
                  <a:srgbClr val="48CEE0">
                    <a:lumMod val="50000"/>
                  </a:srgbClr>
                </a:solidFill>
                <a:latin typeface="Comic Sans MS" panose="030F0702030302020204" pitchFamily="66" charset="0"/>
              </a:rPr>
              <a:t>'‘​ငါ​သည်အီဂျစ်​လူမျိုး​တို့​ကိုစီရင်​ခဲ့​ပုံ​၊သင်​တို့​ကိုလင်းယုန်​၏​တောင်ပံ​များ​ပေါ်​တင်​၍ငါ့​ထံသို့ခေါ်ဆောင်​လာ​ခဲ့​ပုံ​တို့​ကိုသင်​တို့​ကိုယ်တိုင်​သိမြင်​ခဲ့​ကြ​၏​။'ထွက်မြောက်ရာကျမ်း 19:4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48CEE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ဘုရားသခင်သည် အဘယ်ကြောင့် အစ္စရေးကို အီဂျစ်ပြည်မှ ခေါ်ထုတ်တော်မူခဲ့သနည်း။</a:t>
            </a:r>
            <a:r>
              <a:rPr lang="my-MM" dirty="0"/>
              <a:t>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164707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740739"/>
            <a:ext cx="8179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ပဋိညာဉ်ကိုလက်ခံခြင်းဖြင့်ဣသရေလလူမျိုးသည်အဘယ်အရာဖြစ်လာမည်နည်း (ထွက်မြောက်ရာ ၁၉:၅-၆)?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6" y="2556216"/>
            <a:ext cx="7905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အီဂျစ်ပြည်မှထွက်ခွာပြီးနောက်တတိယလတွင်ဣသရေလတို့သည်ဆိုင်နာတောင်အနီး၌ စခန်းချခဲ့ကြသည်။ထိုနေရာ၌ဣသရေလလူမျိုးနိုင်ငံတည်ထောင်ရန်အခြေခံအုတ်မြစ်ချခဲ့သည်။ ဘုရားသခင်က သူတို့အား ပဋိညာဉ်စာချုပ်ကို အဆိုပြုတော်မူခဲ့ပြီး သူတို့က လက်ခံခဲ့ကြသည် (ထွက်မြောက်ရာ ၁၉:၁-၈)။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2" y="1886750"/>
            <a:ext cx="7924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သူ့ကို ဝတ်ပြုဆက်ကပ်ရန် (ထွက် ၅:၁; ၇:၁၆; ၈:၁, ၂၀; ၉:၁, ၁၃; ၁၀:၃) ဖြစ်သည်။ ထိုသို့ပြုခြင်းဖြင့် ခါနာန်ပြည်ကဲ့သို့သော ကြီးမားသည့် ကောင်းချီးများကို ရရှိကြမည်။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11886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lvl="1" algn="ctr">
              <a:spcBef>
                <a:spcPts val="600"/>
              </a:spcBef>
            </a:pPr>
            <a:r>
              <a:rPr lang="my-MM" sz="3200" b="1" dirty="0"/>
              <a:t>ပညတ်တော်ကိုပေးသနားတော်မူသောအရှင်</a:t>
            </a:r>
            <a:endParaRPr lang="en" sz="32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E3B84B">
                    <a:lumMod val="50000"/>
                  </a:srgbClr>
                </a:solidFill>
                <a:latin typeface="Comic Sans MS" panose="030F0702030302020204" pitchFamily="66" charset="0"/>
              </a:rPr>
              <a:t>'ထာဝရဘုရား​သည်သိနာ​တောင်​ပေါ်သို့မီး​ဖြင့်​ကြွဆင်း​တော်မူ​သောကြောင့်တစ်တောင်လုံး​မီးခိုး​ထွက်​လေ​၏​။မီးခိုး​သည်မီးပြင်းဖို​၏​မီးခိုး​ကဲ့သို့​တက်​၏​။ တောင်​တစ်တောင်လုံး​သည်​လည်း ပြင်းထန်​စွာ​တုန်လှုပ်​လေ​၏​။ 'ထွက်မြောက်ရာကျမ်း 19:18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တောင်၌ဘုရားသခင်၏ပညတ်တော်ကိုထုတ်ပြန်ခြင်းသည်အံ့ဖွယ်ကြီးကျယ်ပြီးထိတ်လန့်ဖွယ်ရာ ဖြစ်ခဲ့သည်(ဟေဗြဲ၁၂:၁၈၂၁)။ထိုကဲ့သို့သောအရာမျိုးအတွက်လူတစ်ဦးတစ်ယောက်မျှကြိုတင်ပြင်ဆင်ထားနိုင်မည်မဟုတ်ပေ။ထို့ကြောင့်လူတို့သည်ကြိုတင်၍မိမိတို့ကိုယ်ကိုသန့်စင်ရမည်ဖြစ်ပြီးဘုရားသခင်၏ဘုန်းတော်ကြောင့်မျိုချခံရခြင်းမဖြစ်စေရန်သင့်တော်သောအကွာအဝေးကို ထိန်းသိမ်းထားရန်လိုအပ်ခဲ့သည် (ထွက်မြောက်ရာ ၁၉:၁၀-၁၂)။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723500"/>
            <a:ext cx="6184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ဤပညတ်တော်၏မူကွဲနှစ်မျိုးကိုမှတ်တမ်းတင်ထားသည်</a:t>
            </a:r>
            <a:r>
              <a:rPr lang="en-US" b="1" dirty="0"/>
              <a:t>-</a:t>
            </a:r>
            <a:r>
              <a:rPr lang="my-MM" b="1" dirty="0"/>
              <a:t>တစ်မျိုး</a:t>
            </a:r>
            <a:r>
              <a:rPr lang="en-US" b="1" dirty="0"/>
              <a:t> </a:t>
            </a:r>
            <a:r>
              <a:rPr lang="my-MM" b="1" dirty="0"/>
              <a:t>မှာထွက်မြောက်ရာကျမ်းအစတွင်ဖော်ပြထားပြီး၊နောက်တစ်မျိုးမှာ မောရှေ၏နောက်ဆုံးမိန့်မြွက်ချက်များအဖြစ်ကနာန်ပြည်ဝင်ခါနီး</a:t>
            </a:r>
            <a:r>
              <a:rPr lang="en-US" b="1" dirty="0"/>
              <a:t> </a:t>
            </a:r>
            <a:r>
              <a:rPr lang="my-MM" b="1" dirty="0"/>
              <a:t>တွင်ဖော်ပြထားသည်။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374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ဤတရားတော်၏ဖော်ပြပုံသည်ကြောက်ရွံဖွယ်ရာဟုထင်ရသော်လည်း၊ အမှန်တွင်ဘုရားသခင်၏အမွန်မြတ်ဆုံးသောဂုဏ်လက္ခဏာ - မေတ္တာတော်ကိုရောင်ပြန်ဟပ်နေပါသည် (ရော၊ ၁၃:၁၀)။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7" y="3305172"/>
            <a:ext cx="8530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 မိန့်မြွက်တော်မူမည့် နှုတ်ကပတ်တော်များသည် သူ၏ဂုဏ်သဘာဝကို ထင်ရှားစေသော အမှန်တရားပင် ဖြစ်သည်။ထိုနှုတ်ကပတ်တော်များကို နာခံခြင်းသည် အသက်ရှင်ခြင်း၊ မနာခံခြင်းသည် သေခြင်းပင်ဖြစ်သည်။ဣသရေလလူမျိုးသည် "ပဋိညာဉ်စာချုပ်၊ ပညတ်တော်ဆယ်ပါး" (ထွ. ၃၄:၂၈)၏ အလေးနက်မှုနှင့် အရေးပါမှုကို အပြည့်အဝ သိမြင်ရန် အထူးလိုအပ်ခဲ့သည်။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7" y="2908488"/>
            <a:ext cx="8530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ဤကဲ့သို့သော ခမ်းနားထည်ဝါသည့် အစီအစဉ်သည် အဘယ်ကြောင့် လိုအပ်ခဲ့သနည်း။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10477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</a:pPr>
            <a:r>
              <a:rPr lang="my-MM" sz="3200" b="1" dirty="0"/>
              <a:t>ပညတ်တော်ဆယ်ပါး</a:t>
            </a:r>
            <a:endParaRPr lang="en" sz="32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defRPr/>
            </a:pPr>
            <a:r>
              <a:rPr lang="my-MM" b="1" dirty="0">
                <a:solidFill>
                  <a:srgbClr val="2FC753">
                    <a:lumMod val="75000"/>
                  </a:srgbClr>
                </a:solidFill>
                <a:latin typeface="Comic Sans MS" panose="030F0702030302020204" pitchFamily="66" charset="0"/>
              </a:rPr>
              <a:t>'“​ငါ​သည်သင့်​ကိုကျွန်ခံရာ​အိမ်​အီဂျစ်​ပြည်​မှ​ထုတ်ဆောင်​ခဲ့​သောသင်​၏​ဘုရားသခင်​ထာဝရဘုရား​ဖြစ်​၏​။ 'ထွက်မြောက်ရာကျမ်း 20:2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3" y="980449"/>
            <a:ext cx="8712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သည်ပညတ်တော်ကိုမိန့်မြွက်ရာတွင်၎င်း၏အဓိကရည်ရွယ်ချက်ကိုရှင်းလင်းစွာဖော်ပြထားသည်-"ငါသည်သင်တို့ကိုအပြစ်မှရွေးနှုတ်တော်မူပြီ၊သို့ဖြစ်၍ယခုမှစ၍ သင်တို့လိုက်နာရမည့် အရာမှာဤသို့ဖြစ်သည်"(ထွက်၂၀:၂)။တရားတော်ကိုလိုက်နာခြင်းသည်ကျွန်ုပ်တို့အတွက်ရွေးနှုတ်ခြင်းအားတုံ့ပြန်ခြင်းပင်ဖြစ်သည်။၎င်းသည်ရရှိပြီးသောမေတ္တာတော်အားမေတ္တာဖြင့်တုံ့ပြန်ခြင်း</a:t>
            </a:r>
            <a:r>
              <a:rPr lang="en-US" b="1" dirty="0"/>
              <a:t> </a:t>
            </a:r>
            <a:r>
              <a:rPr lang="my-MM" b="1" dirty="0"/>
              <a:t>ပင်တည်း။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663288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43430" y="1144700"/>
            <a:ext cx="63181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1800"/>
              </a:spcBef>
            </a:pPr>
            <a:r>
              <a:rPr lang="my-MM" sz="8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ပညတ်တော်၏ အဓိပ္ပါယ်</a:t>
            </a:r>
            <a:r>
              <a:rPr lang="en" sz="9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103063"/>
            <a:ext cx="8924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dirty="0"/>
              <a:t>ပညတ်တော်၏ လုပ်ငန်းဆောင်တာ</a:t>
            </a:r>
            <a:endParaRPr kumimoji="0" lang="en" sz="3200" b="1" i="0" u="none" strike="noStrike" kern="1200" cap="none" spc="300" normalizeH="0" baseline="0" noProof="0" dirty="0">
              <a:ln w="10160">
                <a:solidFill>
                  <a:srgbClr val="635DD3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'သင်​တို့​သည် ဤမျှလောက် များစွာ​သော​ဒုက္ခ​ဝေဒနာ​ကို အချည်းနှီး​ခံစား​ခဲ့​ကြ​ပြီ​လော။ ၎င်း​သည် အမှန်ပင် အချည်းနှီး​ဖြစ်​သလော။ 'ဂလာတိဩဝါဒစာ 3:4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B1319F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my-MM" b="1" dirty="0"/>
              <a:t>တရားတော်၏အဓိကလုပ်ငန်းဆောင်တာများ</a:t>
            </a:r>
            <a:endParaRPr lang="my-MM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178107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397" y="1455654"/>
            <a:ext cx="556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ပညတ်တော်၏လုပ်ငန်းဆောင်တာများတွင်ကယ်တင်ခြင်း မပါဝင်ပါ (ဂလာတိ ၂:၁၆)။ပညတ်တော်သည် ကျွန်ုပ်တို့၏ အပြစ်များကို ထင်ဟပ်ပြသော မှန်တစ်ချပ်နှင့် တူပါသည် (ယာကုပ် ၁:၂၃-၂၅)။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971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ကျမ်းစာသည် ရှင်းလင်းစွာဖော်ပြထားသည် - တရားတော်သည် ကောင်းမြတ်ပါသည် (ရော ၇:၁၂)။ တရားတော်ကို နှလုံးသွင်းခြင်းသည် ဝမ်းမြောက်ဖွယ်ရာ ဖြစ်သည် (ဆာလံ ၁:၂)။ "အို၊ ကိုယ်တော်၏ တရားတော်ကို ကျွန်ုပ် အဘယ်မျှ နှစ်သက်ပါသလဲ! တနေ့လုံး ဆင်ခြင်နှလုံးသွင်းပါ၏" (ဆာလံ ၁၁၉:၉၇)။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7" y="2652241"/>
            <a:ext cx="55626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မှန်ကိုချိုးဖဲ့ခြင်းဖြင့်ညစ်ပတ်နေသောအစွန်းအထင်းများမပျောက်သလို၊လျစ်လျူရှုခြင်းဖြင့်လည်းမပျောက်ပါ။သို့သော် ဤ"မှန်"[ပညတ်တော်]မရှိပါက၊ကျွန်ုပ်တို့အညစ်အထေးများ [အပြစ်]ရှိနေသည်ကိုသိမည်မဟုတ်၊"လက်ကိုင်ပုဝါ"[ခရစ်တော်] ဖြင့် သန့်စင်ရန် လိုအပ်ကြောင်းသိရကြမည်မည်။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5599</Words>
  <Application>Microsoft Office PowerPoint</Application>
  <PresentationFormat>Widescreen</PresentationFormat>
  <Paragraphs>81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Comic Sans MS</vt:lpstr>
      <vt:lpstr>Constantia</vt:lpstr>
      <vt:lpstr>Wingdings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saw tinmaungkyi</cp:lastModifiedBy>
  <cp:revision>13</cp:revision>
  <dcterms:created xsi:type="dcterms:W3CDTF">2025-07-23T09:21:12Z</dcterms:created>
  <dcterms:modified xsi:type="dcterms:W3CDTF">2025-07-23T16:30:05Z</dcterms:modified>
</cp:coreProperties>
</file>