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4"/>
  </p:notesMasterIdLst>
  <p:sldIdLst>
    <p:sldId id="305" r:id="rId3"/>
    <p:sldId id="308" r:id="rId4"/>
    <p:sldId id="258" r:id="rId5"/>
    <p:sldId id="307" r:id="rId6"/>
    <p:sldId id="259" r:id="rId7"/>
    <p:sldId id="260" r:id="rId8"/>
    <p:sldId id="261" r:id="rId9"/>
    <p:sldId id="306" r:id="rId10"/>
    <p:sldId id="263" r:id="rId11"/>
    <p:sldId id="264" r:id="rId12"/>
    <p:sldId id="29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82" d="100"/>
          <a:sy n="82" d="100"/>
        </p:scale>
        <p:origin x="56" y="-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13AC-7B07-475E-A1A6-8D03C54311A7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48D781-84A0-47E2-9B84-F29B1B345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704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CCC71B-6897-4876-BD30-E3CFF0B7182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1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841146-F219-5436-7171-C3A348D4D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1F1F72C-B1B3-DE34-2B50-193F7ABCBD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A474E8-EB6D-1202-66BC-3E4D6F3A8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404CD6-9EBE-D93E-6ADC-3904AD703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2F5EDE-41EB-F258-74D9-E83A67AE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505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750630-9C1A-9181-0E27-7853AB78C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AC0C478-3BCF-AEBA-EF51-BA27E028F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6A28E8-1BC8-6CB3-585A-6B140B28C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709FE7-7461-5546-A7FE-F27D0746B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E60E9B-AC43-CBC7-BA2C-DA51E1BC5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247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19AC6B2-3391-148E-15C8-AB8BCDBA21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8E89D7B-2121-495E-8813-1F1E5175F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EF1885-4939-002E-7B5E-FBB5905A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9E3747-0C9E-F4BE-E881-CA08357F7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9BAD6B-6619-1C8F-8184-65AA6C8C4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875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609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427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112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07/08/2025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024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07/08/2025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57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07/08/2025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368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07/08/2025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399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07/08/2025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831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69FA8C-DDDD-5936-5D50-9C8BB98FD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9D5457-0CDF-4097-67B4-0411D665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023B02-9979-52BE-82EB-19FB12CDB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78362A-5847-9F7A-9F1C-547597139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3CBEFF-594B-F983-FC3F-55DAFF6BA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377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07/08/2025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755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558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27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63CCFF-4DBA-EB48-90A5-5B6758F3E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A0C97B-385A-ADD3-BA1F-B5462DAC7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3AB340-3456-E24F-7EED-5334B35AC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4F0B0A-25EF-2809-90D3-251D594FA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AE6792-CAC3-A48A-87EE-F2906FC7A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310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AAACB4-BAEC-9E69-2DB8-B3B6F7F96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4A356B-EB4A-FE08-87C1-AB0EA6FEBD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F834551-E084-BB0A-C56D-B928779D7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A4F92-C3B2-0A39-A52F-1C117DDF6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07/08/2025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A0ABBAD-5BF0-9593-45B4-F3E388461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C7C2646-C664-7A25-9753-2D790736B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298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01504D-D1C9-262A-8F6A-E5C7E498B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57991A-6475-C7EA-B05E-4B90452B9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5A88FA3-FF71-8C75-917B-46B94E378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1B117C8-2BE1-BA3F-BA98-D31E501558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65D2285-ED20-BF5E-E542-86BA499E7F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126F1A6-AD80-A9C4-F02F-B43C85688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07/08/2025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3FFC6F5-EF90-D8A7-3A25-892D01597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3582A6-E76D-80CC-11AA-654429D95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007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D923F9-EF5A-07E3-256B-CDAC06C59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62837DC-0E57-B384-0971-265354534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07/08/2025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9314021-BB0C-5161-6FCA-2825DFBEA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DA39A83-55A0-B7BF-0FA0-EC66839CB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782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C065322-9C37-979B-1894-D4519454F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07/08/2025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4E68F3C-C2FE-76F3-12CD-387AFC5A9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A2D7220-BB30-14AA-C618-CC6DB8ABA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086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5E8ED7-D445-A082-9A57-8AF332CBF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532526-6932-5B63-A6C8-828DBA72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4AA950-A443-928E-43BF-CA9FDEA6B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C69DA0-6B4A-B276-F04D-3BC224E79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07/08/2025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D7C74-108C-03D8-E58E-A71759EB8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6F195DD-A4C0-8465-32B0-22919CEBB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230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53332B-8E71-3C4C-752D-79E0EB367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1F9DD10-D006-DBF8-9FB4-B6B5C6479C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AD61821-282A-EC61-328E-276181357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2368C9-D940-F45E-17E4-21C55E13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07/08/2025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873B63-BF37-F573-A65A-44AFEF47A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97185B-F23B-1633-F833-B703ED858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639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47F11B1-FA42-31B5-5C14-E69F30710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9042EFE-E6B1-096E-85F6-F15CAD132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FD068C-49BD-B697-EE69-2FD82F06A1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6A0F23-947F-4745-A7BD-A729DC9FB4C7}" type="datetimeFigureOut">
              <a:rPr lang="es-ES" smtClean="0"/>
              <a:t>07/08/2025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3CD103-DE84-6218-5CA8-CA49F3A0D5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F032F1-B85E-0439-0005-310D00FF75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A3DF2-6580-488B-B640-745A8B47612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6229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07/08/2025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398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E97609-714F-F044-9B4C-A499F1DD5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CC4E554-EE6D-98BF-1AA7-04592013E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4F67077-49A5-8577-A355-3761C49D44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Imagen 7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71D5A260-0665-EABC-2045-FDDA842F31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762000"/>
            <a:ext cx="12192000" cy="6096000"/>
          </a:xfrm>
          <a:prstGeom prst="rect">
            <a:avLst/>
          </a:prstGeom>
        </p:spPr>
      </p:pic>
      <p:pic>
        <p:nvPicPr>
          <p:cNvPr id="3" name="Imagen 2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76C81359-7274-EB1A-9481-22CE80B52A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5147" y="122067"/>
            <a:ext cx="3342632" cy="2578925"/>
          </a:xfrm>
          <a:custGeom>
            <a:avLst/>
            <a:gdLst/>
            <a:ahLst/>
            <a:cxnLst/>
            <a:rect l="l" t="t" r="r" b="b"/>
            <a:pathLst>
              <a:path w="4166726" h="3681631">
                <a:moveTo>
                  <a:pt x="1199629" y="0"/>
                </a:moveTo>
                <a:cubicBezTo>
                  <a:pt x="1199629" y="0"/>
                  <a:pt x="1199629" y="0"/>
                  <a:pt x="2967099" y="0"/>
                </a:cubicBezTo>
                <a:cubicBezTo>
                  <a:pt x="3077805" y="0"/>
                  <a:pt x="3184693" y="60854"/>
                  <a:pt x="3238137" y="159741"/>
                </a:cubicBezTo>
                <a:cubicBezTo>
                  <a:pt x="3238137" y="159741"/>
                  <a:pt x="3238137" y="159741"/>
                  <a:pt x="4123780" y="1684879"/>
                </a:cubicBezTo>
                <a:cubicBezTo>
                  <a:pt x="4181042" y="1779962"/>
                  <a:pt x="4181042" y="1901669"/>
                  <a:pt x="4123780" y="1996753"/>
                </a:cubicBezTo>
                <a:cubicBezTo>
                  <a:pt x="4123780" y="1996753"/>
                  <a:pt x="4123780" y="1996753"/>
                  <a:pt x="3238137" y="3521891"/>
                </a:cubicBezTo>
                <a:cubicBezTo>
                  <a:pt x="3184693" y="3620778"/>
                  <a:pt x="3077805" y="3681631"/>
                  <a:pt x="2967099" y="3681631"/>
                </a:cubicBezTo>
                <a:cubicBezTo>
                  <a:pt x="2967099" y="3681631"/>
                  <a:pt x="2967099" y="3681631"/>
                  <a:pt x="1199629" y="3681631"/>
                </a:cubicBezTo>
                <a:cubicBezTo>
                  <a:pt x="1085105" y="3681631"/>
                  <a:pt x="982035" y="3620778"/>
                  <a:pt x="924774" y="3521891"/>
                </a:cubicBezTo>
                <a:cubicBezTo>
                  <a:pt x="924774" y="3521891"/>
                  <a:pt x="924774" y="3521891"/>
                  <a:pt x="42947" y="1996753"/>
                </a:cubicBezTo>
                <a:cubicBezTo>
                  <a:pt x="-14315" y="1901669"/>
                  <a:pt x="-14315" y="1779962"/>
                  <a:pt x="42947" y="1684879"/>
                </a:cubicBezTo>
                <a:cubicBezTo>
                  <a:pt x="42947" y="1684879"/>
                  <a:pt x="42947" y="1684879"/>
                  <a:pt x="924774" y="159741"/>
                </a:cubicBezTo>
                <a:cubicBezTo>
                  <a:pt x="982035" y="60854"/>
                  <a:pt x="1085105" y="0"/>
                  <a:pt x="1199629" y="0"/>
                </a:cubicBezTo>
                <a:close/>
              </a:path>
            </a:pathLst>
          </a:custGeom>
          <a:ln w="38100">
            <a:solidFill>
              <a:schemeClr val="accent4">
                <a:lumMod val="75000"/>
              </a:schemeClr>
            </a:solidFill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B3727AD-97B6-DBB7-C744-95BBECB7F290}"/>
              </a:ext>
            </a:extLst>
          </p:cNvPr>
          <p:cNvSpPr txBox="1"/>
          <p:nvPr/>
        </p:nvSpPr>
        <p:spPr>
          <a:xfrm>
            <a:off x="4124325" y="5283"/>
            <a:ext cx="8067675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7200" dirty="0">
                <a:highlight>
                  <a:srgbClr val="FFFF00"/>
                </a:highlight>
                <a:latin typeface="2KU4 001" panose="00000400000000000000" pitchFamily="2" charset="0"/>
              </a:rPr>
              <a:t> t,lazmufjyefjcif;ESifhMum;0ifjzefajzjcif; </a:t>
            </a:r>
            <a:endParaRPr kumimoji="0" lang="en" sz="7200" b="1" i="0" u="none" strike="noStrike" kern="1200" cap="none" spc="1000" normalizeH="0" baseline="0" noProof="0" dirty="0">
              <a:ln w="0"/>
              <a:solidFill>
                <a:srgbClr val="00CC00">
                  <a:lumMod val="75000"/>
                </a:srgbClr>
              </a:solidFill>
              <a:effectLst>
                <a:reflection blurRad="6350" stA="53000" endA="300" endPos="35500" dir="5400000" sy="-90000" algn="bl" rotWithShape="0"/>
              </a:effectLst>
              <a:highlight>
                <a:srgbClr val="FFFF00"/>
              </a:highlight>
              <a:uLnTx/>
              <a:uFillTx/>
              <a:latin typeface="2KU4 001" panose="00000400000000000000" pitchFamily="2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9A9C99A-D105-1FA4-DC28-E0055B771F4B}"/>
              </a:ext>
            </a:extLst>
          </p:cNvPr>
          <p:cNvSpPr txBox="1"/>
          <p:nvPr/>
        </p:nvSpPr>
        <p:spPr>
          <a:xfrm>
            <a:off x="3328337" y="6519446"/>
            <a:ext cx="5110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88703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Lesson 11 for September 13, 2025</a:t>
            </a:r>
          </a:p>
        </p:txBody>
      </p:sp>
    </p:spTree>
    <p:extLst>
      <p:ext uri="{BB962C8B-B14F-4D97-AF65-F5344CB8AC3E}">
        <p14:creationId xmlns:p14="http://schemas.microsoft.com/office/powerpoint/2010/main" val="16715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5E9DC863-834D-0FC0-DDC7-4D6D317B43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20363"/>
          </a:xfrm>
          <a:prstGeom prst="rect">
            <a:avLst/>
          </a:prstGeom>
          <a:solidFill>
            <a:srgbClr val="F78546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70B489D-B8AB-ABC4-63D9-7068E293695A}"/>
              </a:ext>
            </a:extLst>
          </p:cNvPr>
          <p:cNvSpPr txBox="1"/>
          <p:nvPr/>
        </p:nvSpPr>
        <p:spPr>
          <a:xfrm>
            <a:off x="0" y="102860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my-MM" sz="3200" b="1" dirty="0">
                <a:solidFill>
                  <a:prstClr val="black"/>
                </a:solidFill>
              </a:rPr>
              <a:t>အသက်စာစောင်ထဲမှကျွန်ုပ်ကိုဖယ်လိုက်ပါ ။"(ထွက် ၃၂:၃၀-၃၂)</a:t>
            </a:r>
            <a:endParaRPr kumimoji="0" lang="en" sz="3200" b="1" i="0" u="none" strike="noStrike" kern="1200" cap="none" spc="0" normalizeH="0" baseline="0" noProof="0" dirty="0">
              <a:ln w="12700" cmpd="sng">
                <a:solidFill>
                  <a:srgbClr val="00CC00"/>
                </a:solidFill>
                <a:prstDash val="solid"/>
              </a:ln>
              <a:gradFill>
                <a:gsLst>
                  <a:gs pos="0">
                    <a:srgbClr val="00CC00"/>
                  </a:gs>
                  <a:gs pos="4000">
                    <a:srgbClr val="00CC00">
                      <a:lumMod val="60000"/>
                      <a:lumOff val="40000"/>
                    </a:srgbClr>
                  </a:gs>
                  <a:gs pos="87000">
                    <a:srgbClr val="00CC00">
                      <a:lumMod val="20000"/>
                      <a:lumOff val="8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86EA2D9-816B-7120-EDEA-CB7087184A99}"/>
              </a:ext>
            </a:extLst>
          </p:cNvPr>
          <p:cNvSpPr txBox="1"/>
          <p:nvPr/>
        </p:nvSpPr>
        <p:spPr>
          <a:xfrm>
            <a:off x="-1" y="676572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my-MM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'သို့သော် သူ​တို့​၏​အပြစ်​ကို​ခွင့်လွှတ်​လျှင်​လည်း ခွင့်လွှတ်​တော်မူ​ပါ​။ ထိုသို့​မ​ဟုတ်​လျှင် ကိုယ်တော်​ရေးမှတ်​ထား​သော​စာရင်း​မှ အကျွန်ုပ်​ကို​ပယ်ဖျက်​တော်မူ​ပါ​”​ဟု လျှောက်​လေ​၏​။ 'ထွက်မြောက်ရာကျမ်း 32:32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B2F4CF6-4931-BA1C-780F-3594EFC39380}"/>
              </a:ext>
            </a:extLst>
          </p:cNvPr>
          <p:cNvSpPr txBox="1"/>
          <p:nvPr/>
        </p:nvSpPr>
        <p:spPr>
          <a:xfrm>
            <a:off x="6636774" y="1461851"/>
            <a:ext cx="55552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မောရှေ၏ပထမအကြိမ်ကြားဝင်ဆုတောင်းချက်ဖြင့်ဣသရေလလူမျိုးတို့၏အပြီးအပိုင်ဖျက်ဆီးခြင်းကိုတားဆီးနိုင်ခဲ့သော်လည်း(ထွက်မြောက်ရာ၃၂:၁၁၁၄)၊ဤအပြစ်ကြောင့် ဘုရားသခင်သည်သူတို့အားဆက်လက်ကောင်းချီးမပေးနိုင်တော့ကြောင်းရှင်းနေသည်။ထို့ကြောင့်မောရှေသည်ဒုတိယအကြိမ်ကြားဝင်ဆုတောင်းခဲ့သည်  (ထွက် ၃၂:၃၀)။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1681D7D-8BBA-27BD-7C66-7927633FBC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486" y="1541268"/>
            <a:ext cx="3873910" cy="3133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78546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1CB0570D-B09D-7745-8827-7E827A77234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9258" y="1541268"/>
            <a:ext cx="2349559" cy="3133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789B319-A5A0-F2C5-BB57-F3D3D2ADB3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02477" y="5155618"/>
            <a:ext cx="5683045" cy="1579272"/>
          </a:xfrm>
          <a:prstGeom prst="roundRect">
            <a:avLst>
              <a:gd name="adj" fmla="val 50000"/>
            </a:avLst>
          </a:prstGeom>
          <a:ln w="44450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5B5F3C3-A162-6070-BC0B-D6D816C7DF50}"/>
              </a:ext>
            </a:extLst>
          </p:cNvPr>
          <p:cNvSpPr txBox="1"/>
          <p:nvPr/>
        </p:nvSpPr>
        <p:spPr>
          <a:xfrm>
            <a:off x="147486" y="5032059"/>
            <a:ext cx="602287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မောရှေ၏ဆုတောင်းချက်တွင်ပါဝင်သော "အပြစ်ကိုထမ်းခြင်း" (</a:t>
            </a:r>
            <a:r>
              <a:rPr lang="he-IL" b="1" dirty="0"/>
              <a:t>נָשָׂא, </a:t>
            </a:r>
            <a:r>
              <a:rPr lang="en-US" b="1" i="1" dirty="0" err="1"/>
              <a:t>nāsā</a:t>
            </a:r>
            <a:r>
              <a:rPr lang="en-US" b="1" dirty="0"/>
              <a:t>)</a:t>
            </a:r>
            <a:r>
              <a:rPr lang="my-MM" b="1" dirty="0"/>
              <a:t>သောအသုံးအနှုန်းသည်နက်ရှိုင်းသောဘာသာရေးအဓိ ပ္ပါယ်ကိုသယ်ဆောင်လာသည်ဘုရားသခင်ကိုယ်တိုင်လူ၏အပြစ်ကို ထမ်းဆောင်၍၊ယင်းအတွက်အဖိုးအခအဖြစ်သေခြင်းကိုခံယူမည် (ဟေရှာယ၅၃:၆၊ရောမ၆:၂၃)။ဤအရာသည်ပင် ခရစ်တော်ယေရှု၏ ကားတိုင်အမှု၏ အခြေခံဖြစ်သည်။</a:t>
            </a:r>
            <a:br>
              <a:rPr lang="my-MM" sz="2000" b="1" dirty="0"/>
            </a:b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A8F4CBE-1DCE-A949-698A-CBDEB1F7E73F}"/>
              </a:ext>
            </a:extLst>
          </p:cNvPr>
          <p:cNvSpPr txBox="1"/>
          <p:nvPr/>
        </p:nvSpPr>
        <p:spPr>
          <a:xfrm>
            <a:off x="6766679" y="3359804"/>
            <a:ext cx="555522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မောရှေက"ဤလူတို့၏အပြစ်ကိုလွှတ်တော်မမူလျှင်၊ကိုယ်တော်၏စာစောင်ထဲမှအကျွန်ုပ်နာမကိုပယ်ဖျက်တော်မူပါ"    (ထွက်မြောက်ရာ၃၂:၃၁-၃၂)ဟုဆုတောင်းခဲ့သည်။သူသည် လူမျိုးအတွက် မိမိ၏ကယ် တင်ခြင်းကိုပင် စွန့်လွှတ်ရန် အဆင်သင့်ဖြစ်နေခဲ့သည်။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1198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FB24DA4A-A226-0CDC-5023-D3BC1F8B8818}"/>
              </a:ext>
            </a:extLst>
          </p:cNvPr>
          <p:cNvSpPr txBox="1"/>
          <p:nvPr/>
        </p:nvSpPr>
        <p:spPr>
          <a:xfrm>
            <a:off x="1833927" y="411748"/>
            <a:ext cx="38061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(Patriarchs and Prophets, p. 315)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2074FF0-940B-0B8B-7DEA-4FFD31BA4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6AC9A7-3B91-9663-2C33-0010252B988F}"/>
              </a:ext>
            </a:extLst>
          </p:cNvPr>
          <p:cNvSpPr txBox="1"/>
          <p:nvPr/>
        </p:nvSpPr>
        <p:spPr>
          <a:xfrm>
            <a:off x="267346" y="1160798"/>
            <a:ext cx="11767087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my-MM" sz="2400" b="1" i="0" dirty="0">
                <a:solidFill>
                  <a:srgbClr val="404040"/>
                </a:solidFill>
                <a:effectLst/>
                <a:latin typeface="quote-cjk-patch"/>
              </a:rPr>
              <a:t>ဤစောင့်ဆိုင်းချိန်အတွင်းဘုရား၏တရားတော်ကိုဆင်ခြင်ရန်အချိန်ရှိခဲ့သည်။</a:t>
            </a:r>
            <a:r>
              <a:rPr lang="my-MM" sz="2400" b="1" dirty="0"/>
              <a:t>ဣသရေလလူမျိုးတို့သည်မောရှေမရှိချိန်တွင်-ဘုရား၏တရားတော်ကိုနားထောင်၍ဆင်ခြင်ရန်၊ဘုရား၏နောက်ထပ် ဗျာဒိတ်တော်များအတွက်စိတ်နှလုံးပြင်ဆင်ရန်အချိန်လုံလောက်စွာရှိခဲ့သည်။ထိုသို့သမ္မာတရားကို ရှာဖွေပြီးဘုရားရှေ့တွင်နှိမ့်ချခြင်းဖြင့်၊စုံစမ်းနှောင့်ယှက်ခြင်းမှကာကွယ်နိုင်ခဲ့မည်။သို့သော်သူတို့ သည်—ပေါ့လျော့လာ၍၊ဥပဒေမဲ့သော အပြုအမူများသို့ ရွေ့လျားသွားကြသည်။</a:t>
            </a:r>
          </a:p>
          <a:p>
            <a:pPr>
              <a:lnSpc>
                <a:spcPct val="150000"/>
              </a:lnSpc>
            </a:pPr>
            <a:endParaRPr lang="my-MM" sz="2400" b="1"/>
          </a:p>
          <a:p>
            <a:pPr>
              <a:lnSpc>
                <a:spcPct val="150000"/>
              </a:lnSpc>
            </a:pPr>
            <a:r>
              <a:rPr lang="my-MM" sz="2400" b="1"/>
              <a:t>မ</a:t>
            </a:r>
            <a:r>
              <a:rPr lang="my-MM" sz="2400" b="1" dirty="0"/>
              <a:t>ောရှေမရှိသည်ကို မခံမရပ်နိုင်ဘဲ၊ ဣသရေလလူမျိုးတို့သည်—မိမိတို့၏ အယူသီးမှုများထံ ပြန်လည်ဆုတ်ခွာခဲ့ကြသည်၊ဘုရားကိုကိုယ်စားပြုရန်ရုပ်တုတစ်ခုကိုတောင်းဆိုခဲ့ကြသည် (ထွက်မြောက်ရာ၃၂:၁)။ဤသည်မှာမောရှေ၏ရုပ်ပိုင်းဆိုင်ရာမရှိမှုကိုဘုရား၏ ဝိညာဉ်ရေးရာတည်ရှိမှုဖြင့် အစားထိုးရန် ပျက်ကွက်ခြင်းပင်ဖြစ်သည်။</a:t>
            </a:r>
          </a:p>
          <a:p>
            <a:pPr>
              <a:lnSpc>
                <a:spcPct val="150000"/>
              </a:lnSpc>
            </a:pPr>
            <a:endParaRPr lang="my-MM" sz="2400" b="1" dirty="0"/>
          </a:p>
          <a:p>
            <a:pPr>
              <a:spcAft>
                <a:spcPts val="1029"/>
              </a:spcAft>
            </a:pPr>
            <a:endParaRPr lang="my-MM" b="0" i="0" dirty="0">
              <a:solidFill>
                <a:srgbClr val="404040"/>
              </a:solidFill>
              <a:effectLst/>
              <a:latin typeface="quote-cjk-patch"/>
            </a:endParaRPr>
          </a:p>
        </p:txBody>
      </p:sp>
    </p:spTree>
    <p:extLst>
      <p:ext uri="{BB962C8B-B14F-4D97-AF65-F5344CB8AC3E}">
        <p14:creationId xmlns:p14="http://schemas.microsoft.com/office/powerpoint/2010/main" val="23495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67BDBA-5F43-118F-EFC4-72A14B232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5934DB9E-DB53-B0CF-5919-8C4DF36729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8" b="19718"/>
          <a:stretch>
            <a:fillRect/>
          </a:stretch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</p:pic>
      <p:pic>
        <p:nvPicPr>
          <p:cNvPr id="4" name="Imagen 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5C78D07E-82A8-E443-02FA-32DA6DC04C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26032" r="-2743"/>
          <a:stretch>
            <a:fillRect/>
          </a:stretch>
        </p:blipFill>
        <p:spPr>
          <a:xfrm>
            <a:off x="-48841" y="704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</p:pic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C863C1D0-B185-5219-E8C3-D92B32561D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45887" y="-10633"/>
            <a:ext cx="6546113" cy="3774559"/>
          </a:xfrm>
          <a:custGeom>
            <a:avLst/>
            <a:gdLst>
              <a:gd name="connsiteX0" fmla="*/ 6549656 w 6549656"/>
              <a:gd name="connsiteY0" fmla="*/ 0 h 3774559"/>
              <a:gd name="connsiteX1" fmla="*/ 1701210 w 6549656"/>
              <a:gd name="connsiteY1" fmla="*/ 0 h 3774559"/>
              <a:gd name="connsiteX2" fmla="*/ 0 w 6549656"/>
              <a:gd name="connsiteY2" fmla="*/ 3774559 h 3774559"/>
              <a:gd name="connsiteX3" fmla="*/ 6539024 w 6549656"/>
              <a:gd name="connsiteY3" fmla="*/ 3774559 h 3774559"/>
              <a:gd name="connsiteX4" fmla="*/ 6549656 w 6549656"/>
              <a:gd name="connsiteY4" fmla="*/ 0 h 3774559"/>
              <a:gd name="connsiteX0" fmla="*/ 6549656 w 6549656"/>
              <a:gd name="connsiteY0" fmla="*/ 0 h 3774559"/>
              <a:gd name="connsiteX1" fmla="*/ 1701210 w 6549656"/>
              <a:gd name="connsiteY1" fmla="*/ 0 h 3774559"/>
              <a:gd name="connsiteX2" fmla="*/ 0 w 6549656"/>
              <a:gd name="connsiteY2" fmla="*/ 3774559 h 3774559"/>
              <a:gd name="connsiteX3" fmla="*/ 6549500 w 6549656"/>
              <a:gd name="connsiteY3" fmla="*/ 3771069 h 3774559"/>
              <a:gd name="connsiteX4" fmla="*/ 6549656 w 6549656"/>
              <a:gd name="connsiteY4" fmla="*/ 0 h 377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9656" h="3774559">
                <a:moveTo>
                  <a:pt x="6549656" y="0"/>
                </a:moveTo>
                <a:lnTo>
                  <a:pt x="1701210" y="0"/>
                </a:lnTo>
                <a:lnTo>
                  <a:pt x="0" y="3774559"/>
                </a:lnTo>
                <a:lnTo>
                  <a:pt x="6549500" y="3771069"/>
                </a:lnTo>
                <a:lnTo>
                  <a:pt x="6549656" y="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-49000"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41E7CE-7D56-67B4-018C-CBEF23D332B2}"/>
              </a:ext>
            </a:extLst>
          </p:cNvPr>
          <p:cNvSpPr txBox="1"/>
          <p:nvPr/>
        </p:nvSpPr>
        <p:spPr>
          <a:xfrm>
            <a:off x="6906322" y="107044"/>
            <a:ext cx="5617017" cy="34163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>
              <a:defRPr/>
            </a:pPr>
            <a:r>
              <a:rPr lang="en-US" sz="2400" dirty="0"/>
              <a:t>       </a:t>
            </a:r>
            <a:r>
              <a:rPr lang="my-MM" sz="2400" dirty="0"/>
              <a:t>မောရှေ​သည်ထာဝရဘုရား​ထံသို့ပြန်</a:t>
            </a:r>
            <a:endParaRPr lang="en-US" sz="2400" dirty="0"/>
          </a:p>
          <a:p>
            <a:pPr lvl="0">
              <a:defRPr/>
            </a:pPr>
            <a:r>
              <a:rPr lang="en-US" sz="2400" dirty="0"/>
              <a:t>     </a:t>
            </a:r>
            <a:r>
              <a:rPr lang="my-MM" sz="2400" dirty="0"/>
              <a:t>သွား​၍“​ဤ​လူ​တို့​သည်ကြီးလေး​သော</a:t>
            </a:r>
            <a:endParaRPr lang="en-US" sz="2400" dirty="0"/>
          </a:p>
          <a:p>
            <a:pPr lvl="0">
              <a:defRPr/>
            </a:pPr>
            <a:r>
              <a:rPr lang="my-MM" sz="2400" dirty="0"/>
              <a:t>​အပြစ်​ကိုကျူးလွန်​မိ​ပါ​ပြီ​။မိမိ​တို့​အဖို့ရွှေ​</a:t>
            </a:r>
            <a:endParaRPr lang="en-US" sz="2400" dirty="0"/>
          </a:p>
          <a:p>
            <a:pPr lvl="0">
              <a:defRPr/>
            </a:pPr>
            <a:r>
              <a:rPr lang="my-MM" sz="2400" dirty="0"/>
              <a:t>ဘုရား​ကိုပြုလုပ်​ကြ​ပါ​ပြီ​။သို့သော်သူ​တို့​၏</a:t>
            </a:r>
            <a:endParaRPr lang="en-US" sz="2400" dirty="0"/>
          </a:p>
          <a:p>
            <a:pPr lvl="0">
              <a:defRPr/>
            </a:pPr>
            <a:r>
              <a:rPr lang="my-MM" sz="2400" dirty="0"/>
              <a:t>​အပြစ်​ကို​ခွင့်လွှတ်​လျှင်​လည်းခွင့်လွှတ်​</a:t>
            </a:r>
            <a:endParaRPr lang="en-US" sz="2400" dirty="0"/>
          </a:p>
          <a:p>
            <a:pPr lvl="0">
              <a:defRPr/>
            </a:pPr>
            <a:r>
              <a:rPr lang="my-MM" sz="2400" dirty="0"/>
              <a:t>တော်မူ​ပါ​။ထိုသို့​မ​ဟုတ်​လျှင်ကိုယ်တော်​ရေး</a:t>
            </a:r>
            <a:r>
              <a:rPr lang="en-US" sz="2400" dirty="0"/>
              <a:t> </a:t>
            </a:r>
            <a:r>
              <a:rPr lang="my-MM" sz="2400" dirty="0"/>
              <a:t>မှတ်​ထား​သော​စာရင်း​မှအကျွန်ုပ်​ကို​ပယ်ဖျက်​တော်မူ​ပါ​”​ဟုလျှောက်​လေ​၏​။</a:t>
            </a:r>
            <a:r>
              <a:rPr lang="en-US" sz="2400" dirty="0"/>
              <a:t> </a:t>
            </a:r>
          </a:p>
          <a:p>
            <a:pPr lvl="0">
              <a:defRPr/>
            </a:pPr>
            <a:r>
              <a:rPr kumimoji="0" lang="es-E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Exodus</a:t>
            </a:r>
            <a:r>
              <a:rPr kumimoji="0" lang="es-E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32:31, 32, NKJV</a:t>
            </a:r>
          </a:p>
        </p:txBody>
      </p:sp>
    </p:spTree>
    <p:extLst>
      <p:ext uri="{BB962C8B-B14F-4D97-AF65-F5344CB8AC3E}">
        <p14:creationId xmlns:p14="http://schemas.microsoft.com/office/powerpoint/2010/main" val="1273715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E7C0DC17-BC76-804C-8C07-5FBA87E32B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372594"/>
            <a:ext cx="12192000" cy="3485406"/>
          </a:xfrm>
          <a:prstGeom prst="rect">
            <a:avLst/>
          </a:prstGeom>
          <a:solidFill>
            <a:schemeClr val="tx2">
              <a:lumMod val="20000"/>
              <a:lumOff val="8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E6A91B8-6EEF-7667-E079-EC07FEB4BDCB}"/>
              </a:ext>
            </a:extLst>
          </p:cNvPr>
          <p:cNvSpPr txBox="1"/>
          <p:nvPr/>
        </p:nvSpPr>
        <p:spPr>
          <a:xfrm>
            <a:off x="4400550" y="3695700"/>
            <a:ext cx="7791450" cy="270843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2000" b="1" dirty="0">
                <a:solidFill>
                  <a:srgbClr val="1043CE"/>
                </a:solidFill>
              </a:rPr>
              <a:t>အယူဖောက်ပြန်ခြင်း</a:t>
            </a:r>
          </a:p>
          <a:p>
            <a:pPr lvl="0">
              <a:spcBef>
                <a:spcPts val="600"/>
              </a:spcBef>
              <a:defRPr/>
            </a:pPr>
            <a:r>
              <a:rPr kumimoji="0" lang="my-MM" sz="2000" b="1" i="0" u="none" strike="noStrike" kern="1200" cap="none" spc="0" normalizeH="0" baseline="0" noProof="0" dirty="0">
                <a:ln>
                  <a:noFill/>
                </a:ln>
                <a:solidFill>
                  <a:srgbClr val="1043C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</a:t>
            </a:r>
            <a:r>
              <a:rPr lang="my-MM" sz="2000" b="1" dirty="0">
                <a:solidFill>
                  <a:prstClr val="black"/>
                </a:solidFill>
              </a:rPr>
              <a:t>အာရုန်၏အားနည်းချက် (ထွက် ၃၂:၁-၅)</a:t>
            </a:r>
          </a:p>
          <a:p>
            <a:pPr lvl="0">
              <a:spcBef>
                <a:spcPts val="600"/>
              </a:spcBef>
              <a:defRPr/>
            </a:pPr>
            <a:r>
              <a:rPr kumimoji="0" lang="my-MM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lang="my-MM" sz="2000" b="1" dirty="0">
                <a:solidFill>
                  <a:prstClr val="black"/>
                </a:solidFill>
              </a:rPr>
              <a:t>      နွားသငယ်ပွဲ (ထွက် ၃၂:၆)</a:t>
            </a:r>
          </a:p>
          <a:p>
            <a:pPr lvl="0">
              <a:spcBef>
                <a:spcPts val="600"/>
              </a:spcBef>
              <a:defRPr/>
            </a:pPr>
            <a:r>
              <a:rPr kumimoji="0" lang="my-MM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lang="my-MM" sz="2000" b="1" dirty="0">
                <a:solidFill>
                  <a:prstClr val="black"/>
                </a:solidFill>
              </a:rPr>
              <a:t>      ရုပ်တုကိုးကွယ်ခြင်းဖောက်ပြန်ခြင်း (ထွက် ၃၂:၇-၈) </a:t>
            </a:r>
          </a:p>
          <a:p>
            <a:pPr lvl="0">
              <a:spcBef>
                <a:spcPts val="600"/>
              </a:spcBef>
              <a:defRPr/>
            </a:pPr>
            <a:r>
              <a:rPr lang="my-MM" sz="2000" b="1" dirty="0">
                <a:solidFill>
                  <a:srgbClr val="3DA60E"/>
                </a:solidFill>
              </a:rPr>
              <a:t>တောင်းပန်ခြင်း-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srgbClr val="3DA60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lvl="1">
              <a:spcBef>
                <a:spcPts val="600"/>
              </a:spcBef>
              <a:defRPr/>
            </a:pPr>
            <a:r>
              <a:rPr lang="my-MM" sz="2000" b="1" dirty="0">
                <a:solidFill>
                  <a:prstClr val="black"/>
                </a:solidFill>
              </a:rPr>
              <a:t>“ပြင်းစွာသောအမျက်တော်ကိုပယ်တော်မူပါ"(ထွက် ၃၂:၉-၂၉)</a:t>
            </a:r>
          </a:p>
          <a:p>
            <a:pPr lvl="1">
              <a:spcBef>
                <a:spcPts val="600"/>
              </a:spcBef>
              <a:defRPr/>
            </a:pPr>
            <a:r>
              <a:rPr lang="my-MM" sz="2000" b="1" dirty="0">
                <a:solidFill>
                  <a:prstClr val="black"/>
                </a:solidFill>
              </a:rPr>
              <a:t>“အသက်စာစောင်ထဲမှကျွန်ုပ်ကိုဖယ်လိုက်ပါ ။"(ထွက် ၃၂:၃၀-၃၂)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172C640-8C0E-7404-E4EB-22E0AFB39C7A}"/>
              </a:ext>
            </a:extLst>
          </p:cNvPr>
          <p:cNvSpPr txBox="1"/>
          <p:nvPr/>
        </p:nvSpPr>
        <p:spPr>
          <a:xfrm>
            <a:off x="295275" y="166628"/>
            <a:ext cx="71342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2000" b="1" spc="-300" dirty="0">
                <a:solidFill>
                  <a:prstClr val="black"/>
                </a:solidFill>
              </a:rPr>
              <a:t>“ငါ မှာထား သော အ မှု ကို အမြန် လွှဲ ရှောင် ကြ ၏” (ထွ. ၃၂:၈)။</a:t>
            </a:r>
            <a:endParaRPr kumimoji="0" lang="en" sz="2000" b="1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5" name="Imagen 4" descr="Imagen que contiene naturaleza, parado, hombre, grupo&#10;&#10;El contenido generado por IA puede ser incorrecto.">
            <a:extLst>
              <a:ext uri="{FF2B5EF4-FFF2-40B4-BE49-F238E27FC236}">
                <a16:creationId xmlns:a16="http://schemas.microsoft.com/office/drawing/2014/main" id="{5AA527CA-75E4-74C5-9D53-5CB66A942F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46675" y="130760"/>
            <a:ext cx="4250050" cy="3129022"/>
          </a:xfrm>
          <a:prstGeom prst="roundRect">
            <a:avLst>
              <a:gd name="adj" fmla="val 786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1043CE"/>
            </a:contourClr>
          </a:sp3d>
        </p:spPr>
      </p:pic>
      <p:pic>
        <p:nvPicPr>
          <p:cNvPr id="7" name="Imagen 6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CDB03DA0-CFED-361B-083B-1AE0586136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36"/>
          <a:stretch>
            <a:fillRect/>
          </a:stretch>
        </p:blipFill>
        <p:spPr>
          <a:xfrm>
            <a:off x="133553" y="3485731"/>
            <a:ext cx="3600248" cy="3259132"/>
          </a:xfrm>
          <a:prstGeom prst="roundRect">
            <a:avLst>
              <a:gd name="adj" fmla="val 786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3DA60E"/>
            </a:contourClr>
          </a:sp3d>
        </p:spPr>
      </p:pic>
      <p:pic>
        <p:nvPicPr>
          <p:cNvPr id="9" name="Imagen 8" descr="Dibujo con letras&#10;&#10;El contenido generado por IA puede ser incorrecto.">
            <a:extLst>
              <a:ext uri="{FF2B5EF4-FFF2-40B4-BE49-F238E27FC236}">
                <a16:creationId xmlns:a16="http://schemas.microsoft.com/office/drawing/2014/main" id="{9FBF390B-3EFB-AC64-5CD3-9C6F16797C4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4515715"/>
            <a:ext cx="396243" cy="273946"/>
          </a:xfrm>
          <a:prstGeom prst="rect">
            <a:avLst/>
          </a:prstGeom>
          <a:effectLst/>
        </p:spPr>
      </p:pic>
      <p:pic>
        <p:nvPicPr>
          <p:cNvPr id="11" name="Imagen 10" descr="Imagen que contiene reloj, luz&#10;&#10;El contenido generado por IA puede ser incorrecto.">
            <a:extLst>
              <a:ext uri="{FF2B5EF4-FFF2-40B4-BE49-F238E27FC236}">
                <a16:creationId xmlns:a16="http://schemas.microsoft.com/office/drawing/2014/main" id="{BD0EB2AA-FFCE-F34C-BE77-61CB6515954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6004659"/>
            <a:ext cx="396243" cy="273946"/>
          </a:xfrm>
          <a:prstGeom prst="rect">
            <a:avLst/>
          </a:prstGeom>
          <a:effectLst/>
        </p:spPr>
      </p:pic>
      <p:pic>
        <p:nvPicPr>
          <p:cNvPr id="16" name="Imagen 15" descr="Imagen que contiene reloj, luz&#10;&#10;El contenido generado por IA puede ser incorrecto.">
            <a:extLst>
              <a:ext uri="{FF2B5EF4-FFF2-40B4-BE49-F238E27FC236}">
                <a16:creationId xmlns:a16="http://schemas.microsoft.com/office/drawing/2014/main" id="{26E664F2-3AD4-22AA-2B7F-706A77A7402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4895291"/>
            <a:ext cx="396243" cy="273946"/>
          </a:xfrm>
          <a:prstGeom prst="rect">
            <a:avLst/>
          </a:prstGeom>
          <a:effectLst/>
        </p:spPr>
      </p:pic>
      <p:pic>
        <p:nvPicPr>
          <p:cNvPr id="17" name="Imagen 16" descr="Imagen que contiene reloj&#10;&#10;El contenido generado por IA puede ser incorrecto.">
            <a:extLst>
              <a:ext uri="{FF2B5EF4-FFF2-40B4-BE49-F238E27FC236}">
                <a16:creationId xmlns:a16="http://schemas.microsoft.com/office/drawing/2014/main" id="{C0F50120-62CD-4DFB-1134-1AB4EDFC32B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5615117"/>
            <a:ext cx="396243" cy="273946"/>
          </a:xfrm>
          <a:prstGeom prst="rect">
            <a:avLst/>
          </a:prstGeom>
          <a:effectLst/>
        </p:spPr>
      </p:pic>
      <p:pic>
        <p:nvPicPr>
          <p:cNvPr id="19" name="Imagen 18" descr="Imagen que contiene objeto, reloj, luz&#10;&#10;El contenido generado por IA puede ser incorrecto.">
            <a:extLst>
              <a:ext uri="{FF2B5EF4-FFF2-40B4-BE49-F238E27FC236}">
                <a16:creationId xmlns:a16="http://schemas.microsoft.com/office/drawing/2014/main" id="{776B635F-206C-DB2F-7A8C-B6E8946CFA5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4140789"/>
            <a:ext cx="396243" cy="273946"/>
          </a:xfrm>
          <a:prstGeom prst="rect">
            <a:avLst/>
          </a:prstGeom>
          <a:effectLst/>
        </p:spPr>
      </p:pic>
      <p:pic>
        <p:nvPicPr>
          <p:cNvPr id="24" name="Imagen 23" descr="Icono&#10;&#10;El contenido generado por IA puede ser incorrecto.">
            <a:extLst>
              <a:ext uri="{FF2B5EF4-FFF2-40B4-BE49-F238E27FC236}">
                <a16:creationId xmlns:a16="http://schemas.microsoft.com/office/drawing/2014/main" id="{703B2B39-C416-B997-26DF-CD2222C9D1C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3784" y="3716936"/>
            <a:ext cx="404438" cy="373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71522FE6-7701-65D8-566C-E0FFF0B3D1D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5130" y="5206922"/>
            <a:ext cx="404256" cy="373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5A4840-C31E-D659-BE52-E41D91D257C7}"/>
              </a:ext>
            </a:extLst>
          </p:cNvPr>
          <p:cNvSpPr txBox="1"/>
          <p:nvPr/>
        </p:nvSpPr>
        <p:spPr>
          <a:xfrm>
            <a:off x="280040" y="1651078"/>
            <a:ext cx="734187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2000" b="1" dirty="0">
                <a:solidFill>
                  <a:prstClr val="black"/>
                </a:solidFill>
              </a:rPr>
              <a:t>ဤအယူဖောက်ပြန်မှု၏မျက်နှာတွင်၊ဘုရားသခင်သည်မောရှေအားဣသရေလအမျိုးကိုဖျက်ဆီးပြီးလူမျိုးသစ်ဖြစ်စေရန်ခွင့်ပြုချက်တောင်းခဲ့ သည် (ထွ.၃၂း၁၀)။ လူတို့၏အယူဖောက်ပြန်ခြင်းခံရသော်လည်း၊ မောရှေသည် သူတို့မထိုက်တန်သောခွင့်လွှတ်မှုကို တောင်းဆိုရန် ဘုရားသခင်ရှေ့တွင် နှစ်ကြိမ်တိုင်တိုင် ဆုတောင်းခဲ့သည်။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D401AC3-CF16-15B9-A745-C63F91A085C2}"/>
              </a:ext>
            </a:extLst>
          </p:cNvPr>
          <p:cNvSpPr txBox="1"/>
          <p:nvPr/>
        </p:nvSpPr>
        <p:spPr>
          <a:xfrm>
            <a:off x="295275" y="598078"/>
            <a:ext cx="72578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2000" b="1" dirty="0">
                <a:solidFill>
                  <a:prstClr val="black"/>
                </a:solidFill>
              </a:rPr>
              <a:t>ပညတ်တော်ဆယ်ပါးကိုလက်ခံရရှိပြီးမကြာမီတွင်ရုပ်တုများကိုမပြုလုပ်ရဟုတဖန်ပြန်ပြောခံရသည်(ထွ.၂၀:၂၃)၊ဣသရေလအမျိုးသည်ကိုးကွယ်ရန်ရွှေနွားရုပ်ကို ပြုလုပ်ခဲ့သည်။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96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  <p:bldP spid="6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9772AF-C616-EA90-E60F-5726796F0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6C2B1B3-5F61-524C-4571-87469758F889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3382295"/>
          </a:xfrm>
          <a:custGeom>
            <a:avLst/>
            <a:gdLst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2379406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1396180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4 w 12192000"/>
              <a:gd name="connsiteY3" fmla="*/ 1012722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757084 h 2379406"/>
              <a:gd name="connsiteX4" fmla="*/ 0 w 12192000"/>
              <a:gd name="connsiteY4" fmla="*/ 0 h 2379406"/>
              <a:gd name="connsiteX0" fmla="*/ 1 w 12192001"/>
              <a:gd name="connsiteY0" fmla="*/ 0 h 2379406"/>
              <a:gd name="connsiteX1" fmla="*/ 12192001 w 12192001"/>
              <a:gd name="connsiteY1" fmla="*/ 0 h 2379406"/>
              <a:gd name="connsiteX2" fmla="*/ 12192001 w 12192001"/>
              <a:gd name="connsiteY2" fmla="*/ 2379406 h 2379406"/>
              <a:gd name="connsiteX3" fmla="*/ 0 w 12192001"/>
              <a:gd name="connsiteY3" fmla="*/ 648930 h 2379406"/>
              <a:gd name="connsiteX4" fmla="*/ 1 w 12192001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550607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3785419 w 12192000"/>
              <a:gd name="connsiteY3" fmla="*/ 1120877 h 2379406"/>
              <a:gd name="connsiteX4" fmla="*/ 19663 w 12192000"/>
              <a:gd name="connsiteY4" fmla="*/ 580104 h 2379406"/>
              <a:gd name="connsiteX5" fmla="*/ 0 w 12192000"/>
              <a:gd name="connsiteY5" fmla="*/ 0 h 2379406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691716 w 12192000"/>
              <a:gd name="connsiteY3" fmla="*/ 2871019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408903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94554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382295">
                <a:moveTo>
                  <a:pt x="0" y="0"/>
                </a:moveTo>
                <a:lnTo>
                  <a:pt x="12192000" y="0"/>
                </a:lnTo>
                <a:lnTo>
                  <a:pt x="12192000" y="2428567"/>
                </a:lnTo>
                <a:cubicBezTo>
                  <a:pt x="11048180" y="2254863"/>
                  <a:pt x="9835535" y="2366296"/>
                  <a:pt x="8701548" y="2566220"/>
                </a:cubicBezTo>
                <a:cubicBezTo>
                  <a:pt x="7656051" y="2782529"/>
                  <a:pt x="6590889" y="2998838"/>
                  <a:pt x="5574890" y="3382295"/>
                </a:cubicBezTo>
                <a:cubicBezTo>
                  <a:pt x="3755922" y="1904180"/>
                  <a:pt x="2664541" y="1537111"/>
                  <a:pt x="19663" y="609601"/>
                </a:cubicBezTo>
                <a:cubicBezTo>
                  <a:pt x="19663" y="393291"/>
                  <a:pt x="0" y="216310"/>
                  <a:pt x="0" y="0"/>
                </a:cubicBez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50D294-6636-D5BC-56B9-8AD6EA412E41}"/>
              </a:ext>
            </a:extLst>
          </p:cNvPr>
          <p:cNvSpPr txBox="1"/>
          <p:nvPr/>
        </p:nvSpPr>
        <p:spPr>
          <a:xfrm>
            <a:off x="1799064" y="5070683"/>
            <a:ext cx="10528430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9600" b="1" dirty="0">
                <a:solidFill>
                  <a:srgbClr val="1043CE"/>
                </a:solidFill>
              </a:rPr>
              <a:t>အယူဖောက်ပြန်ခြင်း</a:t>
            </a:r>
          </a:p>
        </p:txBody>
      </p:sp>
    </p:spTree>
    <p:extLst>
      <p:ext uri="{BB962C8B-B14F-4D97-AF65-F5344CB8AC3E}">
        <p14:creationId xmlns:p14="http://schemas.microsoft.com/office/powerpoint/2010/main" val="36947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AF2426E9-DE19-0CD9-47FF-A6D1EB57E3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3781"/>
          </a:xfrm>
          <a:prstGeom prst="rect">
            <a:avLst/>
          </a:prstGeom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" name="Imagen 19" descr="Imagen que contiene cebra, tabla, pantalla, parado&#10;&#10;El contenido generado por IA puede ser incorrecto.">
            <a:extLst>
              <a:ext uri="{FF2B5EF4-FFF2-40B4-BE49-F238E27FC236}">
                <a16:creationId xmlns:a16="http://schemas.microsoft.com/office/drawing/2014/main" id="{64FFD73C-993B-3C3B-9A9B-12F0ECE362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23" y="1330496"/>
            <a:ext cx="2342196" cy="27425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7182FBA-FEAC-74ED-7A91-AD2055A4BAFB}"/>
              </a:ext>
            </a:extLst>
          </p:cNvPr>
          <p:cNvSpPr txBox="1"/>
          <p:nvPr/>
        </p:nvSpPr>
        <p:spPr>
          <a:xfrm>
            <a:off x="0" y="103591"/>
            <a:ext cx="9224717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my-MM" sz="3200" b="1" dirty="0">
                <a:solidFill>
                  <a:prstClr val="black"/>
                </a:solidFill>
              </a:rPr>
              <a:t>အာရုန်၏အားနည်းချက် (ထွက် ၃၂:၁-၅)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BE8A239-CB95-4A3E-4132-30D28B2E7C54}"/>
              </a:ext>
            </a:extLst>
          </p:cNvPr>
          <p:cNvSpPr txBox="1"/>
          <p:nvPr/>
        </p:nvSpPr>
        <p:spPr>
          <a:xfrm>
            <a:off x="0" y="605431"/>
            <a:ext cx="911469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my-MM" b="1" dirty="0">
                <a:solidFill>
                  <a:srgbClr val="CC0066">
                    <a:lumMod val="75000"/>
                  </a:srgbClr>
                </a:solidFill>
                <a:latin typeface="Comic Sans MS" panose="030F0702030302020204" pitchFamily="66" charset="0"/>
              </a:rPr>
              <a:t>'ထို​အမှု​ကိုအာရုန်​တွေ့မြင်​သောအခါနွားသငယ်ရုပ်တု​ရှေ့​၌ယဇ်ပလ္လင်​ကို​တည်​လေ​၏​။ထို့နောက်အာရုန်​က “​မနက်ဖြန်​၌ထာဝရဘုရား​အဖို့ပွဲတော်​ရှိ​၏​”​ဟုကြေညာ​လေ​၏​။ 'ထွက်မြောက်ရာကျမ်း 32:5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srgbClr val="CC0066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6566549-ED16-C095-72F8-80176C9232AE}"/>
              </a:ext>
            </a:extLst>
          </p:cNvPr>
          <p:cNvSpPr txBox="1"/>
          <p:nvPr/>
        </p:nvSpPr>
        <p:spPr>
          <a:xfrm>
            <a:off x="2457447" y="1423511"/>
            <a:ext cx="66572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ဟီဘရူးစကားလုံး"အေလာဟိမ်"(</a:t>
            </a:r>
            <a:r>
              <a:rPr lang="en-US" b="1" dirty="0" err="1"/>
              <a:t>elohim</a:t>
            </a:r>
            <a:r>
              <a:rPr lang="en-US" b="1" dirty="0"/>
              <a:t>)</a:t>
            </a:r>
            <a:r>
              <a:rPr lang="my-MM" b="1" dirty="0"/>
              <a:t>သည်"ဘုရား"၏ဗဟုဝုစ်ဖြစ်သော်လည်း၊တစ်ဆူတည်းသောဘုရားသခင်ကိုရည်ညွှန်းရာတွင်အများအားဖြင့်အသုံးပြုပါသည်—"ငါသည်သင်တို့ကိုအဲဂုတ္တုပြည်မှနှုတ်ဆောင်ခဲ့သော သင်တို့၏ ဘုရားသခင်[အေလာဟိမ်] ယေဟောဝါဖြစ်၏" (ထွက်။ ၂၀:၂)။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10" name="Imagen 9" descr="Imagen que contiene montaña, exterior, hombre, mujer&#10;&#10;El contenido generado por IA puede ser incorrecto.">
            <a:extLst>
              <a:ext uri="{FF2B5EF4-FFF2-40B4-BE49-F238E27FC236}">
                <a16:creationId xmlns:a16="http://schemas.microsoft.com/office/drawing/2014/main" id="{4D27BCF1-26B7-74F4-E630-740B0A9B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4691" y="3811757"/>
            <a:ext cx="2873013" cy="2940050"/>
          </a:xfrm>
          <a:prstGeom prst="rect">
            <a:avLst/>
          </a:prstGeom>
          <a:ln w="38100" cap="sq">
            <a:solidFill>
              <a:srgbClr val="940C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 descr="Un grupo de personas paradas en una montaña&#10;&#10;El contenido generado por IA puede ser incorrecto.">
            <a:extLst>
              <a:ext uri="{FF2B5EF4-FFF2-40B4-BE49-F238E27FC236}">
                <a16:creationId xmlns:a16="http://schemas.microsoft.com/office/drawing/2014/main" id="{991929F4-42DE-1760-C7EB-F3174C4F934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4717" y="201443"/>
            <a:ext cx="2762984" cy="3400862"/>
          </a:xfrm>
          <a:prstGeom prst="rect">
            <a:avLst/>
          </a:prstGeom>
          <a:ln w="88900" cap="sq" cmpd="thickThin">
            <a:solidFill>
              <a:srgbClr val="FF85D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8" name="Imagen 17" descr="Dibujo animado de un personaje con la boca abierta&#10;&#10;El contenido generado por IA puede ser incorrecto.">
            <a:extLst>
              <a:ext uri="{FF2B5EF4-FFF2-40B4-BE49-F238E27FC236}">
                <a16:creationId xmlns:a16="http://schemas.microsoft.com/office/drawing/2014/main" id="{17792EC8-A06F-5F62-4403-E8825B592FE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23" y="4306207"/>
            <a:ext cx="3098284" cy="2323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7C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0CE8C8E-F2EC-C667-3245-60F9133EC3FA}"/>
              </a:ext>
            </a:extLst>
          </p:cNvPr>
          <p:cNvSpPr txBox="1"/>
          <p:nvPr/>
        </p:nvSpPr>
        <p:spPr>
          <a:xfrm>
            <a:off x="3352801" y="3962276"/>
            <a:ext cx="52831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အာရုန်သည် လူတို့ကို ဆူဆူညံညံ မဖြစ်အောင် ထိန်းရန် ကနဦးတွင် မဝံ့မရဲဖြစ်ခဲ့သဖြင့် (ထွက်မြောက်ရာ ၃၂:၂)၊ အယူလွဲမှားမှုကို အမြစ်ဖြတ်ရမည့်အစား ထိုအမှားထဲသို့ ကိုယ်တိုင် ဦးဆောင်မိသွားခဲ့သည်။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1952273-BFBF-78A6-4571-43F1D641F0EA}"/>
              </a:ext>
            </a:extLst>
          </p:cNvPr>
          <p:cNvSpPr txBox="1"/>
          <p:nvPr/>
        </p:nvSpPr>
        <p:spPr>
          <a:xfrm>
            <a:off x="3352801" y="5214620"/>
            <a:ext cx="587191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ရုပ်တုလုပ်ခြင်းမပြုရန်တားမြစ်ချက်အကြောင်းသူတို့ကို သတိပေးမည့်အစားအာရုန်က၎င်းတို့အားရွှေနွားရုပ်အဖြစ် ပြုလုပ်ကာ“ဤသူသည်သင့်ကိုအဲဂုတ္တုပြည်မှနှုတ်ဆောင်သော သင်၏ဘုရားဖြစ်တော်မူ၏” ဟု ကြေငြာခဲ့သည်။ (ထွ. ၃၂:၄ </a:t>
            </a:r>
            <a:r>
              <a:rPr lang="en-US" b="1" dirty="0">
                <a:solidFill>
                  <a:prstClr val="black"/>
                </a:solidFill>
              </a:rPr>
              <a:t>MEV)</a:t>
            </a:r>
            <a:r>
              <a:rPr lang="my-MM" b="1" dirty="0">
                <a:solidFill>
                  <a:prstClr val="black"/>
                </a:solidFill>
              </a:rPr>
              <a:t>။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AD7A2A0-1F61-5B17-083B-206CA99D6ED1}"/>
              </a:ext>
            </a:extLst>
          </p:cNvPr>
          <p:cNvSpPr txBox="1"/>
          <p:nvPr/>
        </p:nvSpPr>
        <p:spPr>
          <a:xfrm>
            <a:off x="2488239" y="2683699"/>
            <a:ext cx="66572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မောရှေမရှိချိန်မှာလူတွေကအာရုန်ကိုသူတို့ကိုးကွယ်နိုင်တဲ့ဘုရား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my-MM" b="1" dirty="0">
                <a:solidFill>
                  <a:prstClr val="black"/>
                </a:solidFill>
              </a:rPr>
              <a:t>ဖြစ်ဖို့ခိုင်းစေခဲ့တယ်။(ထွ.၃၂:၁)။သူတို့သည်မကြာမီသူတို့ရရှိခဲ့သောပညတ်တော်များကိုနာခံရန်ကတိကဝတ်များကိုမေ့လျော့သွားကြသည်။ (ထွ ၂၄း၇)။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4303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8" grpId="0"/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5FBA31AA-18C1-B9D7-4144-528EF2C54E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35596"/>
          </a:xfrm>
          <a:prstGeom prst="rect">
            <a:avLst/>
          </a:prstGeom>
          <a:gradFill>
            <a:gsLst>
              <a:gs pos="0">
                <a:schemeClr val="bg2">
                  <a:lumMod val="90000"/>
                </a:schemeClr>
              </a:gs>
              <a:gs pos="39000">
                <a:srgbClr val="FFAC9A"/>
              </a:gs>
              <a:gs pos="100000">
                <a:srgbClr val="FFAC9A"/>
              </a:gs>
            </a:gsLst>
          </a:gra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1C95C65-0F1F-6675-C364-1F91FCFFD727}"/>
              </a:ext>
            </a:extLst>
          </p:cNvPr>
          <p:cNvSpPr txBox="1"/>
          <p:nvPr/>
        </p:nvSpPr>
        <p:spPr>
          <a:xfrm>
            <a:off x="-1" y="68163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my-MM" sz="3200" b="1" dirty="0">
                <a:solidFill>
                  <a:prstClr val="black"/>
                </a:solidFill>
              </a:rPr>
              <a:t>နွားသငယ်ပွဲ (ထွက် ၃၂:၆)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F250E05-BD43-1A87-663A-1B9400F0C77D}"/>
              </a:ext>
            </a:extLst>
          </p:cNvPr>
          <p:cNvSpPr txBox="1"/>
          <p:nvPr/>
        </p:nvSpPr>
        <p:spPr>
          <a:xfrm>
            <a:off x="0" y="512266"/>
            <a:ext cx="7820025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my-MM" b="1" dirty="0">
                <a:solidFill>
                  <a:srgbClr val="8D30F4"/>
                </a:solidFill>
                <a:latin typeface="Comic Sans MS" panose="030F0702030302020204" pitchFamily="66" charset="0"/>
              </a:rPr>
              <a:t>'နောက်တစ်နေ့​၌လူ​တို့​သည်စောစောထ​၍မီးရှို့ရာယဇ်​ကို​ပူဇော်​၏​။မိတ်သဟာယယဇ်​ကို​ဆက်ကပ်​ကြ​၏​။ ထို့နောက် ထိုင်​၍​စား​သောက်​ကြ​၏​။ထ​၍​လည်း​ကခုန်ပျော်ပါး​ကြ​၏​။ 'ထွက်မြောက်ရာကျမ်း 32:6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srgbClr val="8D30F4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C6494DB-8C97-BB77-8E51-5A2B795A30B1}"/>
              </a:ext>
            </a:extLst>
          </p:cNvPr>
          <p:cNvSpPr txBox="1"/>
          <p:nvPr/>
        </p:nvSpPr>
        <p:spPr>
          <a:xfrm>
            <a:off x="256560" y="1453157"/>
            <a:ext cx="74682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အစ္စရေးလူမျိုးတို့သည်နွားသငယ်ရုပ်တုကိုပြုလုပ်ကိုးကွယ်ခြင်းဖြင့်၊တန်ခိုးအာနုဘော်အလုံးစုံကိုပိုင်ဆိုင်သောဘုရားသခင်ကို တိရစ္ဆာန်ရုပ်တုအဖြစ်နှိမ့်ချခဲ့ကြသည်။ ဖန်ဆင်းရှင်အစား ဖန်ဆင်းခံကို ကိုးကွယ်ခြင်းဖြစ်သည် (ရောမ ၁:၂၃)။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4" name="Imagen 3" descr="Imagen que contiene exterior, montaña, grupo, gente&#10;&#10;El contenido generado por IA puede ser incorrecto.">
            <a:extLst>
              <a:ext uri="{FF2B5EF4-FFF2-40B4-BE49-F238E27FC236}">
                <a16:creationId xmlns:a16="http://schemas.microsoft.com/office/drawing/2014/main" id="{4D8CF8DB-F43F-A96A-4B9F-7C7A693467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20025" y="683715"/>
            <a:ext cx="4233291" cy="27821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5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par de personas de pie sobre superficie terrosa&#10;&#10;El contenido generado por IA puede ser incorrecto.">
            <a:extLst>
              <a:ext uri="{FF2B5EF4-FFF2-40B4-BE49-F238E27FC236}">
                <a16:creationId xmlns:a16="http://schemas.microsoft.com/office/drawing/2014/main" id="{64A2D1AC-C3CE-1A98-97AE-F7398B92B30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60" y="3552825"/>
            <a:ext cx="4502759" cy="2246376"/>
          </a:xfrm>
          <a:prstGeom prst="snip2DiagRect">
            <a:avLst>
              <a:gd name="adj1" fmla="val 18657"/>
              <a:gd name="adj2" fmla="val 0"/>
            </a:avLst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Una persona en frente de fuego&#10;&#10;El contenido generado por IA puede ser incorrecto.">
            <a:extLst>
              <a:ext uri="{FF2B5EF4-FFF2-40B4-BE49-F238E27FC236}">
                <a16:creationId xmlns:a16="http://schemas.microsoft.com/office/drawing/2014/main" id="{12390C5E-5018-47CD-5DF0-1D52435F52E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9284" y="4530571"/>
            <a:ext cx="3304032" cy="2246376"/>
          </a:xfrm>
          <a:prstGeom prst="snip2DiagRect">
            <a:avLst>
              <a:gd name="adj1" fmla="val 9753"/>
              <a:gd name="adj2" fmla="val 37737"/>
            </a:avLst>
          </a:prstGeom>
          <a:solidFill>
            <a:srgbClr val="FFFFFF">
              <a:shade val="85000"/>
            </a:srgbClr>
          </a:solidFill>
          <a:ln w="76200" cap="sq">
            <a:solidFill>
              <a:srgbClr val="C4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E481141-4E0F-54DC-D5C5-F7410CB40A08}"/>
              </a:ext>
            </a:extLst>
          </p:cNvPr>
          <p:cNvSpPr txBox="1"/>
          <p:nvPr/>
        </p:nvSpPr>
        <p:spPr>
          <a:xfrm>
            <a:off x="4759319" y="3429000"/>
            <a:ext cx="72358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တကယ်တော့သူတို့ဟာဘုရားကိုကိုးကွယ်ခြင်းကနေနတ်ဆိုးတွေကိုကိုးကွယ်တဲ့ဘက်ကိုလှည့်သွားကြတယ်(တရားဟောရာကျမ်း၃၂:၁၇)။ဘုရားကိုစစ်မှန်စွာကိုးကွယ်နေချိန်မှာတော့သူတို့ဟာကိုယ်ကျင့်တရားအရတိုးတက်လာခဲ့ကြတယ်။ဘုရားသခင်၏ဂုဏ်သိက္ခာနှင့်အညီပြောင်းလဲလာခဲ့ကြခြင်းဖြစ်သည်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C1A7B70-9C76-763D-EEB1-9BD1EF2DB137}"/>
              </a:ext>
            </a:extLst>
          </p:cNvPr>
          <p:cNvSpPr txBox="1"/>
          <p:nvPr/>
        </p:nvSpPr>
        <p:spPr>
          <a:xfrm>
            <a:off x="138684" y="6174285"/>
            <a:ext cx="87573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ကျွန်ုပ်တို့သည်ဖန်ဆင်းရှင်အားမိမိနှလုံးသားကိုမပေးဘဲအခြားရုပ်တုတစ်ခုခုကိုကိုးကွယ်ပါက၊ နောက်ဆုံးတွင်ကျွန်ုပ်တို့၏ကိုယ်ကျင့်တရားများယုတ်ညံ့ဆုတ်ယုတ်လာမည်မှာအမှန်ပင်ဖြစ်သည်။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3D8E329-9AE8-6228-918A-F7225C35239E}"/>
              </a:ext>
            </a:extLst>
          </p:cNvPr>
          <p:cNvSpPr txBox="1"/>
          <p:nvPr/>
        </p:nvSpPr>
        <p:spPr>
          <a:xfrm>
            <a:off x="4759319" y="4707848"/>
            <a:ext cx="398996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my-MM" b="1" dirty="0"/>
              <a:t>နတ်ဆိုးများကိုကိုးကွယ်မိခြင်းဖြင့်သူတို့သည်မိမိကိုယ်ကိုယုတ်ညံ့စွာပြုမူမိလာကြ</a:t>
            </a:r>
            <a:r>
              <a:rPr lang="en-US" b="1" dirty="0"/>
              <a:t> </a:t>
            </a:r>
            <a:r>
              <a:rPr lang="my-MM" b="1" dirty="0"/>
              <a:t>သည်။အကြောင်းမှာသူတို့ကိုးကွယ်သော နတ်ဆိုးများ၏သဘောသဘာဝကဲ့သို့ပင် ဖြစ်လာကြသောကြောင့်တည်း။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6C30149-48C1-12B1-EA4E-D2FCA7485DB9}"/>
              </a:ext>
            </a:extLst>
          </p:cNvPr>
          <p:cNvSpPr txBox="1"/>
          <p:nvPr/>
        </p:nvSpPr>
        <p:spPr>
          <a:xfrm>
            <a:off x="256559" y="2468820"/>
            <a:ext cx="75634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သူတို့သည်ထုဆစ်ထားသောရုပ်တုတစ်ခုကသူတို့ကိုဦးဆောင်နိုင်မည်ဟုအကြောင်းမဲ့ယုံကြည်မိကြသည်။ပို၍ဆိုးသည်မှာ"အေလောဟိမ်"ကိုယ်တိုင်ပင်နွားကလေးအဖြစ် ပြောင်းလဲသွားပြီဟုအမှားကြီးစွာထင်မှတ်မိကြခြင်းဖြစ်နိုင်သည်(ထွက် ၃၂:၂၄)။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0719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6" grpId="0"/>
      <p:bldP spid="11" grpId="0"/>
      <p:bldP spid="13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0BF5CE49-2331-CA41-AE80-B7718F7A7A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432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D32A446-E986-AFAF-31E8-9C94D2FA961D}"/>
              </a:ext>
            </a:extLst>
          </p:cNvPr>
          <p:cNvSpPr txBox="1"/>
          <p:nvPr/>
        </p:nvSpPr>
        <p:spPr>
          <a:xfrm>
            <a:off x="-64028" y="132928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my-MM" sz="3200" b="1" dirty="0">
                <a:solidFill>
                  <a:prstClr val="black"/>
                </a:solidFill>
              </a:rPr>
              <a:t>ရုပ်တုကိုးကွယ်ခြင်းဖောက်ပြန်ခြင်း (ထွက် ၃၂:၇-၈)</a:t>
            </a:r>
            <a:endParaRPr kumimoji="0" lang="en" sz="3200" b="1" i="0" u="none" strike="noStrike" kern="1200" cap="none" spc="50" normalizeH="0" baseline="0" noProof="0" dirty="0">
              <a:ln w="0"/>
              <a:solidFill>
                <a:prstClr val="white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0875D16-4F0F-CE6A-659F-DEE4D4E10834}"/>
              </a:ext>
            </a:extLst>
          </p:cNvPr>
          <p:cNvSpPr txBox="1"/>
          <p:nvPr/>
        </p:nvSpPr>
        <p:spPr>
          <a:xfrm>
            <a:off x="139408" y="717703"/>
            <a:ext cx="117851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my-MM" b="1" dirty="0">
                <a:solidFill>
                  <a:srgbClr val="00999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'ထာဝရဘုရား​က မောရှေ​အား “​ဆင်း​သွား​လော့​။ အီဂျစ်​ပြည်​မှ သင်​ထုတ်ဆောင်​ခဲ့​သော သင်​၏​လူ​တို့​သည် ဖောက်ပြန်​ကြ​လေ​ပြီ​။ '</a:t>
            </a:r>
          </a:p>
          <a:p>
            <a:pPr lvl="0" algn="ctr">
              <a:defRPr/>
            </a:pPr>
            <a:r>
              <a:rPr lang="my-MM" b="1" dirty="0">
                <a:solidFill>
                  <a:srgbClr val="00999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ထွက်မြောက်ရာကျမ်း 32:7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srgbClr val="009999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B09B731-4B36-184F-8F5A-885905614F91}"/>
              </a:ext>
            </a:extLst>
          </p:cNvPr>
          <p:cNvSpPr txBox="1"/>
          <p:nvPr/>
        </p:nvSpPr>
        <p:spPr>
          <a:xfrm>
            <a:off x="1562730" y="1294328"/>
            <a:ext cx="76098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ရုပ်တုတစ်ခုခုကို ဦးညွှတ်ကိုးကွယ်ခြင်းသည် (ထိုရုပ်တုက ဘုရားသခင်၊ ခရစ်တော် သို့မဟုတ် သန့်ရှင်းသူများကို ကိုယ်စားပြုသည်ဆိုစေကာမူ) ဘုရားသခင်၏ ပညတ်တော်ကို ဖီဆန်ရာရောက်ပြီး (ထွက်မြောက်ရာ ၂၀:၃-၆)၊ ထို့ကြောင့် အပြစ်နှင့် ဖောက်ပြန်မှုထဲသို့ ကျရောက်စေနိုင်သည်။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4" name="Imagen 3" descr="Pintura de una persona&#10;&#10;El contenido generado por IA puede ser incorrecto.">
            <a:extLst>
              <a:ext uri="{FF2B5EF4-FFF2-40B4-BE49-F238E27FC236}">
                <a16:creationId xmlns:a16="http://schemas.microsoft.com/office/drawing/2014/main" id="{DD87C2A9-EA0F-5E99-C240-BD0F65AEA3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50297" y="1450695"/>
            <a:ext cx="2772598" cy="2246001"/>
          </a:xfrm>
          <a:prstGeom prst="rect">
            <a:avLst/>
          </a:prstGeom>
          <a:ln w="1016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2079E5F-6C1E-8DB1-A95E-62A5F6F6B8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1350" y="1450695"/>
            <a:ext cx="1343658" cy="2081784"/>
          </a:xfrm>
          <a:prstGeom prst="rect">
            <a:avLst/>
          </a:prstGeom>
          <a:ln w="101600" cap="sq">
            <a:solidFill>
              <a:schemeClr val="accent6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Imagen 12" descr="Una persona con lentes comiendo&#10;&#10;El contenido generado por IA puede ser incorrecto.">
            <a:extLst>
              <a:ext uri="{FF2B5EF4-FFF2-40B4-BE49-F238E27FC236}">
                <a16:creationId xmlns:a16="http://schemas.microsoft.com/office/drawing/2014/main" id="{CF6FCEC9-C644-42C3-8627-5CB3926F3C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76925" y="3860081"/>
            <a:ext cx="3200400" cy="2815793"/>
          </a:xfrm>
          <a:prstGeom prst="rect">
            <a:avLst/>
          </a:prstGeom>
          <a:ln w="101600" cap="sq">
            <a:solidFill>
              <a:srgbClr val="83A56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2250534-55B9-94F4-73FC-041E8FE6DC7E}"/>
              </a:ext>
            </a:extLst>
          </p:cNvPr>
          <p:cNvSpPr txBox="1"/>
          <p:nvPr/>
        </p:nvSpPr>
        <p:spPr>
          <a:xfrm>
            <a:off x="159225" y="3751178"/>
            <a:ext cx="5605283" cy="321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my-MM" b="1" dirty="0">
                <a:solidFill>
                  <a:prstClr val="black"/>
                </a:solidFill>
              </a:rPr>
              <a:t>အဘယ်ရုပ်တုများကိုကျွန်ုပ်တို့ကိုးကွယ်ကြသနည်း။မိမိဘာသာစာရင်းလုပ်လို့ရတယ်။ အကြံပြုချက်အချို့- မာန၊ ငွေ၊ အာဏာ၊ လိင်၊ အစားအသောက်၊ အလုပ်၊ ဆိုရှယ်မီဒီယာ…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my-MM" altLang="en-US" b="1" dirty="0">
              <a:solidFill>
                <a:srgbClr val="404040"/>
              </a:solidFill>
              <a:latin typeface="quote-cjk-patch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my-MM" altLang="en-US" b="1" dirty="0">
                <a:solidFill>
                  <a:srgbClr val="404040"/>
                </a:solidFill>
                <a:latin typeface="quote-cjk-patch"/>
                <a:cs typeface="Arial" panose="020B0604020202020204" pitchFamily="34" charset="0"/>
              </a:rPr>
              <a:t>ဤရုပ်တုများကို ကိုးကွယ်ခြင်း၏အကျိုးဆက်များကား</a:t>
            </a:r>
            <a:br>
              <a:rPr lang="en-US" altLang="en-US" b="1" dirty="0">
                <a:solidFill>
                  <a:srgbClr val="404040"/>
                </a:solidFill>
                <a:latin typeface="quote-cjk-patch"/>
              </a:rPr>
            </a:br>
            <a:r>
              <a:rPr lang="my-MM" altLang="en-US" b="1" dirty="0">
                <a:solidFill>
                  <a:srgbClr val="404040"/>
                </a:solidFill>
                <a:latin typeface="quote-cjk-patch"/>
                <a:cs typeface="Arial" panose="020B0604020202020204" pitchFamily="34" charset="0"/>
              </a:rPr>
              <a:t>ကျွန်ုပ်တို့၏ပင်ကိုစရိုက်၊တွေးခေါ်ပုံ၊စိတ်ခံစားမှုများ၊လူမှု ဆက်ဆံရေးအထိပြောင်းလဲသွားစေပါသည်။ဘုရားသခင်နှင့်</a:t>
            </a:r>
            <a:r>
              <a:rPr lang="en-US" altLang="en-US" b="1" dirty="0">
                <a:solidFill>
                  <a:srgbClr val="404040"/>
                </a:solidFill>
                <a:latin typeface="quote-cjk-patch"/>
              </a:rPr>
              <a:t> </a:t>
            </a:r>
            <a:r>
              <a:rPr lang="my-MM" altLang="en-US" b="1" dirty="0">
                <a:solidFill>
                  <a:srgbClr val="404040"/>
                </a:solidFill>
                <a:latin typeface="quote-cjk-patch"/>
              </a:rPr>
              <a:t> </a:t>
            </a:r>
            <a:r>
              <a:rPr lang="my-MM" altLang="en-US" b="1" dirty="0">
                <a:solidFill>
                  <a:srgbClr val="404040"/>
                </a:solidFill>
                <a:latin typeface="quote-cjk-patch"/>
                <a:cs typeface="Arial" panose="020B0604020202020204" pitchFamily="34" charset="0"/>
              </a:rPr>
              <a:t>စစ်မှန်သောဆက်ဆံရေးကိုစွန့်လွှတ်ကာ၊ကျွန်ုပ်တို့ကိုကယ်တင်နိုင်စွမ်းမရှိသောအနှစ်မဲ့အပြန်အလှန်ဆက်ဆံမှုများနှင့် အစားထိုးမိသွားပါသည်။</a:t>
            </a:r>
            <a:endParaRPr lang="en-US" altLang="en-US" sz="2800" b="1" dirty="0"/>
          </a:p>
          <a:p>
            <a:pPr lvl="0">
              <a:spcBef>
                <a:spcPts val="600"/>
              </a:spcBef>
              <a:defRPr/>
            </a:pP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0462634-0F0C-7D46-5346-D92267FBFD11}"/>
              </a:ext>
            </a:extLst>
          </p:cNvPr>
          <p:cNvSpPr txBox="1"/>
          <p:nvPr/>
        </p:nvSpPr>
        <p:spPr>
          <a:xfrm>
            <a:off x="1562730" y="2368865"/>
            <a:ext cx="7609844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y-MM" b="1" dirty="0"/>
              <a:t>၂၁ရာစုရုပ်တုကိုးကွယ်မှုဆိုတာဘာလဲ?ရုပ်တုကိုးကွယ်မှုဆိုသည်မှာ ဘုရားသခင်နေရာတွင် အစားထိုးလာသော အရာတစ်ခုခုကို ကိုးကွယ်ခြင်းပင်။ "ရုပ်တု"ဆိုသည်မှာ ဘုရားထက်ကျွန်ုပ်တို့၏စိတ်ကူးဉာဏ်၊မေတ္တာသက်ဝင်မှု၊အချိန်နှင့်အာရုံ၊စဉ်းစား ဉာဏ်စသည်တို့သည်ဘုရားထက်ဦးစားပေးမိပါက၂၁ရာစု၏"ရုပ်တုများ"ဖြစ်လာနိုင်သည်။</a:t>
            </a:r>
          </a:p>
          <a:p>
            <a:pPr lvl="0">
              <a:spcBef>
                <a:spcPts val="600"/>
              </a:spcBef>
              <a:defRPr/>
            </a:pP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11" name="Imagen 10" descr="Un dibujo de una mujer sentada en una silla&#10;&#10;El contenido generado por IA puede ser incorrecto.">
            <a:extLst>
              <a:ext uri="{FF2B5EF4-FFF2-40B4-BE49-F238E27FC236}">
                <a16:creationId xmlns:a16="http://schemas.microsoft.com/office/drawing/2014/main" id="{211467D0-2623-CEEA-AE3F-9A0FC92C09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50297" y="3860081"/>
            <a:ext cx="2782478" cy="2815793"/>
          </a:xfrm>
          <a:prstGeom prst="rect">
            <a:avLst/>
          </a:prstGeom>
          <a:ln w="101600" cap="sq">
            <a:solidFill>
              <a:srgbClr val="DD8364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id="{FF181226-928D-F507-E0D0-5AAA55DC6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30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908BAE3B-4D50-C5EE-ABF5-710C964AB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254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18">
            <a:extLst>
              <a:ext uri="{FF2B5EF4-FFF2-40B4-BE49-F238E27FC236}">
                <a16:creationId xmlns:a16="http://schemas.microsoft.com/office/drawing/2014/main" id="{170B2C63-CF82-5BA2-D414-22E9ED674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225" y="5365487"/>
            <a:ext cx="577662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95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277307-84AE-5F5A-F2E1-6769C2F02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0E97B2F-677E-C467-98A4-5AE180C52F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3382295"/>
          </a:xfrm>
          <a:custGeom>
            <a:avLst/>
            <a:gdLst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2379406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1396180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4 w 12192000"/>
              <a:gd name="connsiteY3" fmla="*/ 1012722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757084 h 2379406"/>
              <a:gd name="connsiteX4" fmla="*/ 0 w 12192000"/>
              <a:gd name="connsiteY4" fmla="*/ 0 h 2379406"/>
              <a:gd name="connsiteX0" fmla="*/ 1 w 12192001"/>
              <a:gd name="connsiteY0" fmla="*/ 0 h 2379406"/>
              <a:gd name="connsiteX1" fmla="*/ 12192001 w 12192001"/>
              <a:gd name="connsiteY1" fmla="*/ 0 h 2379406"/>
              <a:gd name="connsiteX2" fmla="*/ 12192001 w 12192001"/>
              <a:gd name="connsiteY2" fmla="*/ 2379406 h 2379406"/>
              <a:gd name="connsiteX3" fmla="*/ 0 w 12192001"/>
              <a:gd name="connsiteY3" fmla="*/ 648930 h 2379406"/>
              <a:gd name="connsiteX4" fmla="*/ 1 w 12192001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550607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3785419 w 12192000"/>
              <a:gd name="connsiteY3" fmla="*/ 1120877 h 2379406"/>
              <a:gd name="connsiteX4" fmla="*/ 19663 w 12192000"/>
              <a:gd name="connsiteY4" fmla="*/ 580104 h 2379406"/>
              <a:gd name="connsiteX5" fmla="*/ 0 w 12192000"/>
              <a:gd name="connsiteY5" fmla="*/ 0 h 2379406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691716 w 12192000"/>
              <a:gd name="connsiteY3" fmla="*/ 2871019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408903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94554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382295">
                <a:moveTo>
                  <a:pt x="0" y="0"/>
                </a:moveTo>
                <a:lnTo>
                  <a:pt x="12192000" y="0"/>
                </a:lnTo>
                <a:lnTo>
                  <a:pt x="12192000" y="2428567"/>
                </a:lnTo>
                <a:cubicBezTo>
                  <a:pt x="11048180" y="2254863"/>
                  <a:pt x="9835535" y="2366296"/>
                  <a:pt x="8701548" y="2566220"/>
                </a:cubicBezTo>
                <a:cubicBezTo>
                  <a:pt x="7656051" y="2782529"/>
                  <a:pt x="6590889" y="2998838"/>
                  <a:pt x="5574890" y="3382295"/>
                </a:cubicBezTo>
                <a:cubicBezTo>
                  <a:pt x="3755922" y="1904180"/>
                  <a:pt x="2664541" y="1537111"/>
                  <a:pt x="19663" y="609601"/>
                </a:cubicBezTo>
                <a:cubicBezTo>
                  <a:pt x="19663" y="393291"/>
                  <a:pt x="0" y="216310"/>
                  <a:pt x="0" y="0"/>
                </a:cubicBez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5AB198-F7BB-AAC7-6511-04FB6A1072E5}"/>
              </a:ext>
            </a:extLst>
          </p:cNvPr>
          <p:cNvSpPr txBox="1"/>
          <p:nvPr/>
        </p:nvSpPr>
        <p:spPr>
          <a:xfrm>
            <a:off x="3069177" y="4978114"/>
            <a:ext cx="8853192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9600" b="1" dirty="0">
                <a:solidFill>
                  <a:srgbClr val="3DA60E"/>
                </a:solidFill>
              </a:rPr>
              <a:t>တောင်းပန်ခြင်း-</a:t>
            </a:r>
            <a:endParaRPr lang="en" sz="9600" b="1" dirty="0">
              <a:solidFill>
                <a:srgbClr val="3DA6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4467630-B9EA-008C-57F5-BE90F2B62128}"/>
              </a:ext>
            </a:extLst>
          </p:cNvPr>
          <p:cNvSpPr txBox="1"/>
          <p:nvPr/>
        </p:nvSpPr>
        <p:spPr>
          <a:xfrm>
            <a:off x="0" y="113327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  <a:defRPr/>
            </a:pPr>
            <a:r>
              <a:rPr lang="my-MM" sz="3200" b="1" dirty="0">
                <a:solidFill>
                  <a:schemeClr val="bg1"/>
                </a:solidFill>
              </a:rPr>
              <a:t>ပြင်းစွာသောအမျက်တော်ကိုပယ်တော်မူပါ"(ထွက် ၃၂:၉-၂၉)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523FDAE-CADD-EE7F-F291-960CEADA355F}"/>
              </a:ext>
            </a:extLst>
          </p:cNvPr>
          <p:cNvSpPr txBox="1"/>
          <p:nvPr/>
        </p:nvSpPr>
        <p:spPr>
          <a:xfrm>
            <a:off x="91510" y="675798"/>
            <a:ext cx="121004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my-MM" b="1" dirty="0">
                <a:solidFill>
                  <a:srgbClr val="00CC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'အီဂျစ်​လူမျိုး​တို့​က‘​ကိုယ်တော်​သည်တော​တောင်​များ​ထဲ၌အစ္စရေး​လူမျိုး​တို့​ကို​ကွပ်မျက်​၍မြေကြီး​ပေါ်​မှ​သုတ်သင်​ရန်​အတွက်မကောင်း​သော​ရည်ရွယ်ချက်​ဖြင့်ထုတ်ဆောင်​တော်မူ​ခဲ့​သည်​’​ဟုအဘယ်ကြောင့်​ပြောဆို​ကြ​ရ​မည်နည်း​။ကိုယ်တော်​၏​ပြင်းထန်​သော​အမျက်​တော်​ပြေ​၍ ကိုယ်တော်​၏​လူမျိုး​တော်​အပေါ်​ကျရောက်​စေ​မည့်​ဘေးအန္တရာယ်​မှစိတ်ပြောင်းလဲ​တော်မူ​ပါ​။ 'ထွက်မြောက်ရာကျမ်း 32:12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srgbClr val="00CC00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F478704-372E-39E9-5962-3312DF14CA81}"/>
              </a:ext>
            </a:extLst>
          </p:cNvPr>
          <p:cNvSpPr txBox="1"/>
          <p:nvPr/>
        </p:nvSpPr>
        <p:spPr>
          <a:xfrm>
            <a:off x="2949677" y="1550037"/>
            <a:ext cx="58206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schemeClr val="bg1"/>
                </a:solidFill>
              </a:rPr>
              <a:t>ဘုရားသခင်က မောရှေအား မိန့်တော်မူသည်မှာ</a:t>
            </a:r>
            <a:br>
              <a:rPr lang="my-MM" sz="2000" dirty="0">
                <a:solidFill>
                  <a:schemeClr val="bg1"/>
                </a:solidFill>
              </a:rPr>
            </a:br>
            <a:r>
              <a:rPr lang="my-MM" b="1" dirty="0">
                <a:solidFill>
                  <a:schemeClr val="bg1"/>
                </a:solidFill>
              </a:rPr>
              <a:t>"သင်၏လူများ—သင် အဲဂုတ္တုပြည်မှ ဆောင်ခဲ့သောသူတို့သည် ဖောက်ပြန်ပျက်စီးလေပြီ"</a:t>
            </a:r>
            <a:r>
              <a:rPr lang="my-MM" dirty="0">
                <a:solidFill>
                  <a:schemeClr val="bg1"/>
                </a:solidFill>
              </a:rPr>
              <a:t> (ထွက်မြောက်ရာ ၃၂:၇)။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27000">
                  <a:srgbClr val="77110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</a:endParaRPr>
          </a:p>
        </p:txBody>
      </p:sp>
      <p:pic>
        <p:nvPicPr>
          <p:cNvPr id="4" name="Imagen 3" descr="Imagen que contiene hombre, grupo, colgando, viejo&#10;&#10;El contenido generado por IA puede ser incorrecto.">
            <a:extLst>
              <a:ext uri="{FF2B5EF4-FFF2-40B4-BE49-F238E27FC236}">
                <a16:creationId xmlns:a16="http://schemas.microsoft.com/office/drawing/2014/main" id="{731B016D-12D0-0694-4C84-FEA3EF68D7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4"/>
          <a:stretch>
            <a:fillRect/>
          </a:stretch>
        </p:blipFill>
        <p:spPr>
          <a:xfrm>
            <a:off x="9665110" y="4355690"/>
            <a:ext cx="2399070" cy="2443166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Imagen que contiene persona, hombre, pasto, viejo&#10;&#10;El contenido generado por IA puede ser incorrecto.">
            <a:extLst>
              <a:ext uri="{FF2B5EF4-FFF2-40B4-BE49-F238E27FC236}">
                <a16:creationId xmlns:a16="http://schemas.microsoft.com/office/drawing/2014/main" id="{7B911F66-2EE5-9FDF-6DD6-AE6963C6DA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2105" y="1648288"/>
            <a:ext cx="3212075" cy="2558416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 descr="Imagen que contiene naturaleza, exterior, montaña, caminando&#10;&#10;El contenido generado por IA puede ser incorrecto.">
            <a:extLst>
              <a:ext uri="{FF2B5EF4-FFF2-40B4-BE49-F238E27FC236}">
                <a16:creationId xmlns:a16="http://schemas.microsoft.com/office/drawing/2014/main" id="{6772D7F4-9C18-E2C9-BF01-280A4C1DF50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10" y="3958274"/>
            <a:ext cx="1864852" cy="2797277"/>
          </a:xfrm>
          <a:prstGeom prst="ellipse">
            <a:avLst/>
          </a:prstGeom>
          <a:ln w="63500" cap="rnd">
            <a:solidFill>
              <a:schemeClr val="accent2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n 6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23753957-A31F-04C8-EA35-17FCC23E3E9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20" y="1719168"/>
            <a:ext cx="2713703" cy="2119066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43A7E76-CB6F-7CDD-A954-84FAEA139F26}"/>
              </a:ext>
            </a:extLst>
          </p:cNvPr>
          <p:cNvSpPr txBox="1"/>
          <p:nvPr/>
        </p:nvSpPr>
        <p:spPr>
          <a:xfrm>
            <a:off x="2022004" y="4158296"/>
            <a:ext cx="757746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white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ဘုရားသခင်၏အမျက်တော်သည်တရားမျှတသော်လည်း“ကရုဏာတော်သည် တရားသဖြင့်အောင်နိုင်သည်”(ယာကုပ်၂:၁၃)ကိုမောရှေသိသည်။ဣသရေလအမျိုးအတွက် တောင်းပန်၍ ဘုရားသခင်သည် မိမိအမျက်ပြေစေတော်မူကြောင်းကို ယုံကြည်၍ အမျက်ထွက်ပြီး တောင်ပေါ်မှ ဆင်းသက်ခဲ့သည် (ထွ.၃၂း၁၂-၁၅)။ အယူဖောက်ပြန်ခြင်းကိုမြင်လျှင် ပဋိညာဉ်၏သင်္ကေတဖြစ်သော ကျောက်ပြားများ ချိုးဖျက်ခဲ့သည်(ထွ ၃၂:၁၉)။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srgbClr val="77110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6694C05-CFB2-B9A6-E6B9-86B72E6A87A7}"/>
              </a:ext>
            </a:extLst>
          </p:cNvPr>
          <p:cNvSpPr txBox="1"/>
          <p:nvPr/>
        </p:nvSpPr>
        <p:spPr>
          <a:xfrm>
            <a:off x="2936465" y="2448139"/>
            <a:ext cx="59156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schemeClr val="bg1"/>
                </a:solidFill>
              </a:rPr>
              <a:t>မောရှေ၏သင့်တော်သောတုံ့ပြန်မှုပြုခဲ့သည်။"ထိုလူတို့သည် အကျွန်ုပ်၏လူများမဟုတ်၊ကိုယ်တော်၏လူများသာဖြစ်ပါသည်။ ထိုသူတို့ကိုအကျွန်ုပ်မဟုတ်၊ကိုယ်တော်ပင်အဲဂုတ္တုပြည်မှဆောင်ခဲ့ပါသည်"(ထွက်မြောက်ရာ၃၂:၁၁)။ဘုရားသခင်ကဣသရေလလူမျိုးတို့ကိုဖျက်ဆီးခွင့်ပြုရန်တောင်းဆိုသော်လည်း(ထွက်၃၂:၁၀)၊ မောရှေသည်ထိုသို့ခွင့်ပြုရန် ငြင်းဆန်ခဲ့သည်။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27000">
                  <a:srgbClr val="77110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AF0FDF5-42F0-2939-931B-8DCB097DF2E3}"/>
              </a:ext>
            </a:extLst>
          </p:cNvPr>
          <p:cNvSpPr txBox="1"/>
          <p:nvPr/>
        </p:nvSpPr>
        <p:spPr>
          <a:xfrm>
            <a:off x="1956362" y="5952261"/>
            <a:ext cx="75774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white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အစ်ကိုဖြစ်သူ၏ အားနည်းသောအကြောင်းပြချက်များကို နားထောင်ပြီးနောက် မောရှေသည် သောင်းကျန်းမှုကိုရပ်တန့်ရန် ပြတ်ပြတ်သားသားလုပ်ဆောင်ခဲ့သည် (ထွ.၃၂:၂၀-၂၈)။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srgbClr val="77110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7055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1" grpId="0"/>
      <p:bldP spid="9" grpId="0"/>
      <p:bldP spid="12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5148</Words>
  <Application>Microsoft Office PowerPoint</Application>
  <PresentationFormat>Widescreen</PresentationFormat>
  <Paragraphs>64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2KU4 001</vt:lpstr>
      <vt:lpstr>Aptos</vt:lpstr>
      <vt:lpstr>Aptos Display</vt:lpstr>
      <vt:lpstr>Arial</vt:lpstr>
      <vt:lpstr>Calibri</vt:lpstr>
      <vt:lpstr>Comic Sans MS</vt:lpstr>
      <vt:lpstr>quote-cjk-patch</vt:lpstr>
      <vt:lpstr>Tema de Office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saw tinmaungkyi</dc:creator>
  <cp:lastModifiedBy>saw tinmaungkyi</cp:lastModifiedBy>
  <cp:revision>12</cp:revision>
  <dcterms:created xsi:type="dcterms:W3CDTF">2025-08-05T07:39:48Z</dcterms:created>
  <dcterms:modified xsi:type="dcterms:W3CDTF">2025-08-07T09:08:56Z</dcterms:modified>
</cp:coreProperties>
</file>