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my-MM" sz="2400" b="1" dirty="0">
              <a:solidFill>
                <a:srgbClr val="A1730B"/>
              </a:solidFill>
            </a:rPr>
            <a:t>ဒုစရိုက်ကိစ္စ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my-MM" sz="2400" b="1" dirty="0">
              <a:solidFill>
                <a:srgbClr val="207D0D"/>
              </a:solidFill>
            </a:rPr>
            <a:t>တရားမျှတမှုကိစ္စ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my-MM" sz="2400" b="1" dirty="0">
              <a:solidFill>
                <a:srgbClr val="0F6F68"/>
              </a:solidFill>
            </a:rPr>
            <a:t>စစ်ပွဲ၏သမ္မာကျမ်းစာအယူအဆ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my-MM" sz="2400" b="1" dirty="0">
              <a:solidFill>
                <a:srgbClr val="232098"/>
              </a:solidFill>
            </a:rPr>
            <a:t>ကိုယ့်ရွေးချယ်မှုဖြင့်ပျက်စီးတယ်။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my-MM" sz="2400" b="1" dirty="0">
              <a:solidFill>
                <a:srgbClr val="842076"/>
              </a:solidFill>
            </a:rPr>
            <a:t>ငြိမ်းချမ်းရေးကို ရှာပါ။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400" b="1" i="0" dirty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sz="1400" b="1" i="0" dirty="0">
              <a:solidFill>
                <a:schemeClr val="tx1"/>
              </a:solidFill>
            </a:rPr>
            <a:t>(Professional Army) </a:t>
          </a:r>
          <a:r>
            <a:rPr lang="my-MM" sz="1400" b="1" i="0" dirty="0">
              <a:solidFill>
                <a:schemeClr val="tx1"/>
              </a:solidFill>
            </a:rPr>
            <a:t>တစ်ရပ်ကို ခွင့်မပြုခဲ့ပါ။(ဤစစ်သည်တော်များသည် အချိန်ပြည့်လေ့ကျင့်ခန်းလုပ်ကာ လစာရသောစနစ်မျိုး မဟုတ်ဘဲ လိုအပ်မှသာ ခေါ်ယူသော ဒေသခံစစ်သည် (</a:t>
          </a:r>
          <a:r>
            <a:rPr lang="en-US" sz="1400" b="1" i="0" dirty="0">
              <a:solidFill>
                <a:schemeClr val="tx1"/>
              </a:solidFill>
            </a:rPr>
            <a:t>militia) </a:t>
          </a:r>
          <a:r>
            <a:rPr lang="my-MM" sz="1400" b="1" i="0" dirty="0">
              <a:solidFill>
                <a:schemeClr val="tx1"/>
              </a:solidFill>
            </a:rPr>
            <a:t>စနစ်ကို ဆောင်ရွက်ခဲ့ကြသည်။)</a:t>
          </a:r>
          <a:endParaRPr lang="es-ES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စစ်သည်များသည် အခကြေးငွေ မရရှိဘဲ တခါတရံ လုယက်ခြင်းပင် မပြုနိုင်ပေ။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တိထားရာပြည်ကိုသိမ်းပိုက်ခြင်းသို့မဟုတ်ကာကွယ်ရေးအတွက်သာစစ်ပွဲကိုထိုသမိုင်းဝင်အခိုက်အတန့်တွင်သာ ခွင့်ပြုထားသည်။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i="0" dirty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i="0" dirty="0">
              <a:solidFill>
                <a:schemeClr val="tx1"/>
              </a:solidFill>
            </a:rPr>
            <a:t>ထိုစစ်တပ်များကို ဘုရားသခင်၏ ဉာဏ်အလင်းတော်ခံယူသော ပရောဖက်များ (မောရှေ သို့မဟုတ် ယောရှုကဲ့သို့သော ပုဂ္ဂိုလ်များ) မှ ဦးဆောင်ခဲ့သည်။</a:t>
          </a:r>
          <a:endParaRPr lang="es-E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စစ်မတိုက်မီ ဝိညာဉ်ရေးပြင်ဆင်မှု လိုအပ်သည်။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1400" b="0" i="0" dirty="0"/>
        </a:p>
        <a:p>
          <a:r>
            <a:rPr lang="my-MM" sz="1400" b="0" i="0" dirty="0"/>
            <a:t>စစ်မက်ဆိုင်ရာ စည်းမျဉ်းစည်းကမ်းများကို မလိုက်နာသော အစ္စရေးလူမျိုး မည်သူမဆို ရန်သူအဖြစ် ဆက်ဆံခံရသည်။</a:t>
          </a:r>
        </a:p>
        <a:p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my-MM" sz="1600" b="0" i="0" dirty="0"/>
            <a:t>အကြိမ်များစွာ၌ ဘုရားသခင်သည် စစ်ပွဲအတွင်းသို့ ကိုယ်တိုင်ကြားဝင် စီမံခန့်ခွဲတော်မူခဲ့သည်။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my-MM" sz="1400" b="0" i="0" dirty="0"/>
            <a:t>ဖျက်ဆီးခြင်းခံထိုက်သော ကံကြမ္မာရှိသူများထဲမှဘုရားသခင်အားနာခံခဲ့သူများသည်အသက်ရှင်၍နေထိုင်ခွင့်ရခဲ့သည် (ဥပမာ - ရာခါဘ်)</a:t>
          </a:r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 sz="1400" b="0" i="0" dirty="0"/>
        </a:p>
        <a:p>
          <a:r>
            <a:rPr lang="my-MM" sz="1400" b="0" i="0" dirty="0"/>
            <a:t>ဘုရားသခင်အား မနာခံသော အစ္စရေးလူမျိုးများမူသေဒဏ်ချမှတ်ခြင်း ခံကြရသည် (ဥပမာ - အာခန်)။</a:t>
          </a:r>
        </a:p>
        <a:p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A1730B"/>
              </a:solidFill>
            </a:rPr>
            <a:t>ဒုစရိုက်ကိစ္စ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207D0D"/>
              </a:solidFill>
            </a:rPr>
            <a:t>တရားမျှတမှုကိစ္စ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0F6F68"/>
              </a:solidFill>
            </a:rPr>
            <a:t>စစ်ပွဲ၏သမ္မာကျမ်းစာအယူအဆ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232098"/>
              </a:solidFill>
            </a:rPr>
            <a:t>ကိုယ့်ရွေးချယ်မှုဖြင့်ပျက်စီးတယ်။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842076"/>
              </a:solidFill>
            </a:rPr>
            <a:t>ငြိမ်းချမ်းရေးကို ရှာပါ။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b="1" i="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i="0" kern="1200" dirty="0">
              <a:solidFill>
                <a:schemeClr val="tx1"/>
              </a:solidFill>
            </a:rPr>
            <a:t>(Professional Army) </a:t>
          </a:r>
          <a:r>
            <a:rPr lang="my-MM" sz="1400" b="1" i="0" kern="1200" dirty="0">
              <a:solidFill>
                <a:schemeClr val="tx1"/>
              </a:solidFill>
            </a:rPr>
            <a:t>တစ်ရပ်ကို ခွင့်မပြုခဲ့ပါ။(ဤစစ်သည်တော်များသည် အချိန်ပြည့်လေ့ကျင့်ခန်းလုပ်ကာ လစာရသောစနစ်မျိုး မဟုတ်ဘဲ လိုအပ်မှသာ ခေါ်ယူသော ဒေသခံစစ်သည် (</a:t>
          </a:r>
          <a:r>
            <a:rPr lang="en-US" sz="1400" b="1" i="0" kern="1200" dirty="0">
              <a:solidFill>
                <a:schemeClr val="tx1"/>
              </a:solidFill>
            </a:rPr>
            <a:t>militia) </a:t>
          </a:r>
          <a:r>
            <a:rPr lang="my-MM" sz="1400" b="1" i="0" kern="1200" dirty="0">
              <a:solidFill>
                <a:schemeClr val="tx1"/>
              </a:solidFill>
            </a:rPr>
            <a:t>စနစ်ကို ဆောင်ရွက်ခဲ့ကြသည်။)</a:t>
          </a:r>
          <a:endParaRPr lang="es-ES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စစ်သည်များသည် အခကြေးငွေ မရရှိဘဲ တခါတရံ လုယက်ခြင်းပင် မပြုနိုင်ပေ။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တိထားရာပြည်ကိုသိမ်းပိုက်ခြင်းသို့မဟုတ်ကာကွယ်ရေးအတွက်သာစစ်ပွဲကိုထိုသမိုင်းဝင်အခိုက်အတန့်တွင်သာ ခွင့်ပြုထားသည်။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>
              <a:solidFill>
                <a:schemeClr val="tx1"/>
              </a:solidFill>
            </a:rPr>
            <a:t>ထိုစစ်တပ်များကို ဘုရားသခင်၏ ဉာဏ်အလင်းတော်ခံယူသော ပရောဖက်များ (မောရှေ သို့မဟုတ် ယောရှုကဲ့သို့သော ပုဂ္ဂိုလ်များ) မှ ဦးဆောင်ခဲ့သည်။</a:t>
          </a:r>
          <a:endParaRPr lang="es-E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စစ်မတိုက်မီ ဝိညာဉ်ရေးပြင်ဆင်မှု လိုအပ်သည်။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0" i="0" kern="1200" dirty="0"/>
            <a:t>စစ်မက်ဆိုင်ရာ စည်းမျဉ်းစည်းကမ်းများကို မလိုက်နာသော အစ္စရေးလူမျိုး မည်သူမဆို ရန်သူအဖြစ် ဆက်ဆံခံရသည်။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0" i="0" kern="1200" dirty="0"/>
            <a:t>အကြိမ်များစွာ၌ ဘုရားသခင်သည် စစ်ပွဲအတွင်းသို့ ကိုယ်တိုင်ကြားဝင် စီမံခန့်ခွဲတော်မူခဲ့သည်။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0" i="0" kern="1200" dirty="0"/>
            <a:t>ဖျက်ဆီးခြင်းခံထိုက်သော ကံကြမ္မာရှိသူများထဲမှဘုရားသခင်အားနာခံခဲ့သူများသည်အသက်ရှင်၍နေထိုင်ခွင့်ရခဲ့သည် (ဥပမာ - ရာခါဘ်)</a:t>
          </a: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0" i="0" kern="1200" dirty="0"/>
            <a:t>ဘုရားသခင်အား မနာခံသော အစ္စရေးလူမျိုးများမူသေဒဏ်ချမှတ်ခြင်း ခံကြရသည် (ဥပမာ - အာခန်)။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AE963-FC39-4B51-878D-04E0ED44727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9DBF1-47F6-4FC9-BBC6-AA9DB31D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2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9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1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3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3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9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7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9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2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3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0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7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2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3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2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7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8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2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89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27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999513" y="318123"/>
            <a:ext cx="519248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lvl="0" algn="ctr"/>
            <a:r>
              <a:rPr lang="my-MM" sz="3600" b="1" dirty="0"/>
              <a:t>သင်တို့ဘက်၌ထာဝရဘုရားသည်စစ်တိုက်တော်မူ၏</a:t>
            </a:r>
            <a:endParaRPr kumimoji="0" lang="en" sz="3600" b="1" i="0" u="none" strike="noStrike" kern="1200" cap="none" spc="0" normalizeH="0" baseline="0" noProof="0" dirty="0">
              <a:ln w="12700">
                <a:solidFill>
                  <a:srgbClr val="E3B84B">
                    <a:lumMod val="50000"/>
                  </a:srgb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rgbClr val="E3B84B">
                    <a:lumMod val="5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7B4F3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5 for November 1,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6257926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1200"/>
              </a:spcBef>
              <a:defRPr/>
            </a:pPr>
            <a:r>
              <a:rPr lang="my-MM" sz="3200" dirty="0"/>
              <a:t>"ဣသရေလအမျိုး၏ဘုရားသခင်ထာဝရဘုရားသည်ဣသရေလဘက်မှစစ်</a:t>
            </a:r>
            <a:r>
              <a:rPr lang="en-US" sz="3200"/>
              <a:t> </a:t>
            </a:r>
            <a:r>
              <a:rPr lang="my-MM" sz="3200"/>
              <a:t>တ</a:t>
            </a:r>
            <a:r>
              <a:rPr lang="my-MM" sz="3200" dirty="0"/>
              <a:t>ိုက်တော်မူသောကြောင့်ထိုပြည်များနှင့်တကွမင်းကြီးအပေါင်းတို့ကိုတစ်ခါ</a:t>
            </a:r>
            <a:r>
              <a:rPr lang="en-US" sz="3200" dirty="0"/>
              <a:t> </a:t>
            </a:r>
            <a:r>
              <a:rPr lang="my-MM" sz="3200" dirty="0"/>
              <a:t>တည်းအောင်လေ၏"(ယောရှု၊ ၁ဝး၄၂)။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263514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4" y="256475"/>
            <a:ext cx="692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အစ္စရေးတို့ကနာန်ပြည်ကိုသိမ်းပိုက်ရန်ဦးတည်ခဲ့သည့်စစ်ပွဲ၏နောက်ကြောင်းကို နားလည်ရန်မှာ ရိုးရိုးရှင်းရှင်း ကိစ္စတစ်ရပ်မဟုတ်ပါ။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ဤပြဿနာကို နားလည်နိုင်ရန်အတွက် သမ္မာကျမ်းစာလာ စစ်မက်ရေးရာ အယူအဆနှင့် ထိုသမိုင်းဝင် အရေးပါသော အချိန်ကာလ�တွင်း ရင်ဆိုင်နေရသည့် ကိုယ်ကျင့်တရားဆိုင်ရာ တန်ဖိုးများကို နက်ရှိုင်းစွာ ဆန်းစစ်လေ့လာရန် လိုအပ်ပါသည်။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လူအများအပြားအဘယ်ကြောင့်သေဆုံးရသနည်း။ထိုစစ်ပွဲကို"သန့်ရှင်းသောစစ်ပွဲ" ဟုသတ်မှတ်နိုင်ပါသလား။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ဘုရားသခင်သည် အပြစ်တရား ပေါ်ပေါက်လာရန် မူလကတည်းက စိတ်ကူးမျိုးမရှိခဲ့သကဲ့သို့၊ စစ်မက်ဖြစ်ပွားရန်လည်း စိတ်ကူးမျိုး မရှိခဲ့ပါ။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-1" y="10952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my-MM" sz="3200" b="1" dirty="0">
                <a:solidFill>
                  <a:srgbClr val="A1730B"/>
                </a:solidFill>
              </a:rPr>
              <a:t>ဒုစရိုက်ကိစ္စ</a:t>
            </a:r>
            <a:endParaRPr lang="es-ES" sz="3200" dirty="0">
              <a:solidFill>
                <a:srgbClr val="A1730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97739" y="607516"/>
            <a:ext cx="1168171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1B91A1"/>
                </a:solidFill>
                <a:latin typeface="Comic Sans MS" panose="030F0702030302020204" pitchFamily="66" charset="0"/>
              </a:rPr>
              <a:t>'သူ​တို့​သည် မျိုးဆက်​လေးဆက်မြောက်​မှ ဤ​အရပ်​သို့​ပြန်လာ​ကြ​လိမ့်မည်​။ အကြောင်းမူကား အာမောရိ​လူမျိုး​တို့​၏​ဒုစရိုက်​သည် မ​ပြည့်စုံ​သေး​”​ဟု မိန့်​တော်မူ​၏​။ 'ကမ္ဘာဦးကျမ်း 15:16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1B91A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ရှေးဟောင်းသုတေသနပညာက ကနာန်ပြည်၏ ကိုးကွယ်မှုသည် သမ္မာကျမ်းစာပြောသည့်အတိုင်း အတိ အကျဖြစ်ကြောင်း ဖော်ထုတ်ခဲ့သည်- မှော်ပယောဂ၊ ဝိဇ္ဇာ၊ လူသေဝိဇ္ဇာ၊ တစ္ဆေကိုးကွယ်မှု... နှင့် ကလေးများကို ယစ်ပူဇော်ခြင်း! (တရားဟော ၁၈:၉-၁၂)။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0027" y="3910574"/>
            <a:ext cx="5384234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20946" y="3805178"/>
            <a:ext cx="36469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နောက်ဆုံးတွင်၊လူတို့၏ကိုယ်ကျင့်တရားကိုနိမ့်ကျစေပြီးအကျင့်ပျက်ခြစားမှုအမျိုးမျိုးကိုအားပေးအားမြှောက်ပြုခဲ့သောဤသွေဖည်ယွင်းချောက်သည့် ထုံးတမ်းစဉ်လာများကို အဆုံးသတ်ရန် လိုအပ်လာခဲ့သည်။ကာနနိလူမျိုးများကိုအပြီးတိုင်ရှင်းလင်းခြင်းသည်အ</a:t>
            </a:r>
            <a:r>
              <a:rPr lang="en-US" dirty="0"/>
              <a:t> </a:t>
            </a:r>
            <a:r>
              <a:rPr lang="my-MM" dirty="0"/>
              <a:t>နည်း</a:t>
            </a:r>
            <a:r>
              <a:rPr lang="en-US" dirty="0"/>
              <a:t> </a:t>
            </a:r>
            <a:r>
              <a:rPr lang="my-MM" dirty="0"/>
              <a:t>ဆုံးခဏတာအတွက်ပင်ဖြစ်စေလူသားတစ်ရပ်လုံး၏ကိုယ်ကျင့်တရားယိုယွင်းပျက်စီးခြင်းမှကာကွယ်ပေးနိုင်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7" y="3059841"/>
            <a:ext cx="9315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ဤအလေ့အကျင့်များသည် အာဗြဟံခေတ်တွင် သာမာန်ဖြစ်နေပြီဖြစ်သော်လည်း ဘုရားသခင်သည် ၎င်းတို့အား ၎င်းတို့၏အပြုအမူကို ပြုပြင်ရန် အနှစ် ၄၀၀ ကျော် ပေးခဲ့သည်။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746103" y="2198904"/>
            <a:ext cx="9315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ထို့အပြင်"သန့်ရှင်းသောဖဿစည်းမျဉ်း"(သန့်ရှင်းမှုနှင့်မဆက်စပ်သော)ကိုလည်းထည့်သွင်းဖော်ပြရမည်ဖြစ်ပြီး၊ယဇ်ပုရောဟိတ်များနှင့်ယဇ်ပူဇော်ရေးအမှုတော်ဆောင်အမျိုးသမီးများကဤလိင်ပိုင်းဆိုင်ရာအလေ့အထများကို ကျင့်သုံးခဲ့ကြောင်း တွေ့ရှိရပါသည်။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7526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my-MM" sz="3200" b="1" dirty="0">
                <a:solidFill>
                  <a:srgbClr val="207D0D"/>
                </a:solidFill>
              </a:rPr>
              <a:t>တရားမျှတမှုကိစ္စ</a:t>
            </a:r>
            <a:endParaRPr lang="es-ES" sz="3200" dirty="0">
              <a:solidFill>
                <a:srgbClr val="207D0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123824" y="683716"/>
            <a:ext cx="1188736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'ဘုရားသခင်​သည် ဖြောင့်မတ်​စွာ​တရားစီရင်​သော​အရှင်​ဖြစ်​တော်မူ​ပြီး ဆိုးယုတ်​သော​သူ​ကို နေ့စဉ်​နှင့်အမျှ​အမျက်ထွက်​တော်မူ​ရ​ပါ​၏​။ ''သူ​သည် နောင်တ​မ​ရ​လျှင် ကိုယ်တော်​သည် ဓား​တော်​ကို​သွေး​ထား​လိမ့်မည်​။ လေး​တော်​ကို​တင်​၍ ချိန်ရွယ်​ထား​လိမ့်မည်​။ 'ဆာလံကျမ်း 7:</a:t>
            </a:r>
            <a:r>
              <a:rPr lang="en-US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11-</a:t>
            </a:r>
            <a:r>
              <a:rPr lang="my-MM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12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E3B84B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60256"/>
            <a:ext cx="800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မေတ္တာနှင့်တရားမျှတမှုသည်ဘုရားသခင်၏စရိုက်လက္ခဏာ၏အခြေခံအုတ်မြစ်ဖြစ်သည်။၎င်းသည်အပြစ်သားအဖြစ်သို့ပြောင်းလဲနိုင်စေရန်အတွက်ပြစ်ဒဏ်ရွှေ့ဆိုင်းပေးသောတရားမျှတပြီးသမာသမတ်ကျသောတရားသူကြီးတစ်ဦးဖြစ်လာစေကာ၊သို့သော်မကောင်းမှုကို ထာဝစဉ်သည်းခံမည်မဟုတ်ပေ။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495675"/>
            <a:ext cx="52860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ဘုရားသခင်၏အလိုတော်မှာထိုနယ်မြေတွင်တရားမျှတသောအစိုးရစနစ်တစ်ရပ်ကိုတည်ဆောက်ရန်ဖြစ်သည်။ ထိုနိုင်ငံတော်သည်တိုင်းနိုင်ငံအားလုံးအတွက်စံနမူနာတစ်ရပ် ဖြစ်စေရမည်။ ထိုသို့အားဖြင့် အခြားနိုင်ငံများအား မိမိတို့၏ကိုယ်ကျင့်တရားဆိုင်ရာအမြင်များကိုမြှင့်တင်</a:t>
            </a:r>
            <a:r>
              <a:rPr lang="en-US" b="1" dirty="0"/>
              <a:t> </a:t>
            </a:r>
            <a:r>
              <a:rPr lang="my-MM" b="1" dirty="0"/>
              <a:t>ရန်လှုံ့ဆော်ပေးကာကမ္ဘာတစ်ဝှမ်းငြိမ်းချမ်းရေးနှင့်တရားမျှတမှုကို ထွန်းကားစေရန် ဖြစ်သည် (တရားဟော ၄:၅-၆)။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11052" y="2599029"/>
            <a:ext cx="7771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ကာနန်ပြည်ကိုသိမ်းပိုက်ရန်အတွက်ဆင်နွှဲခဲ့သောစစ်ပွဲသည်အင်ပါယာဝါဒဆိုင်ရာအကြောင်းရင်းများကြောင့်မဟုတ်ဘဲ၊ယင်း၏ဆိုးယုတ်သောတိုင်းသူပြည်သားများခံထိုက်သောအပြစ်ဒဏ်ကိုစီရင်ဆောင်ရွက်ရန်ဘုရားသခင်၏အမိန့်တော်အတိုင်း ဆင်နွှဲခဲ့ခြင်းဖြစ်သည်။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စစ်သည်တော်နှင့်တရားသူကြီးတစ်ဦးအနေနှင့်၊ဘုရားသခင်သည်သူ၏စရိုက်လက္ခဏာကိုရောင်ပြန်ဟပ်သည့်တရားဥပဒေစိုးမိုးရေးကိုအကောင်အထည်ဖော်ရန်၊တည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ငြိမ်စေရန်နှင့်ထိန်းသိမ်းစောင့်ရှောက်ရန်သန္နိဋ္ဌာန်ချထားပါသည်။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5968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3200" b="1" dirty="0">
                <a:solidFill>
                  <a:srgbClr val="0F6F68"/>
                </a:solidFill>
              </a:rPr>
              <a:t>စစ်ပွဲ၏သမ္မာကျမ်းစာအယူအဆ</a:t>
            </a:r>
            <a:endParaRPr lang="es-ES" sz="3200" dirty="0">
              <a:solidFill>
                <a:srgbClr val="0F6F68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163459" y="645616"/>
            <a:ext cx="11920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'သင်​၏​ဘုရားသခင်​ထာဝရဘုရား​သည် လောင်ကျွမ်း​သော​မီး​ကဲ့သို့ သင်​၏​ရှေ့​မှ​ကူးသွား​မည်​ဖြစ်ကြောင်း ယနေ့ သင်​သိမြင်​ရ​မည်​။ ကိုယ်တော်​သည်ထို​သူ​တို့​ကိုသုတ်သင်ပယ်ရှင်း​ပြီးသင့်​ရှေ့မှောက်​၌ရှုံးနိမ့်​စေ​တော်မူ​မည်​ဖြစ်၍သင့်​အားထာဝရဘုရားမိန့်​တော်မူ​ခဲ့​သည့်​အတိုင်း သင်​သည် သူ​တို့​ကို နှင်ထုတ်​၍ အလျင်အမြန်​ဖျက်ဆီး​နိုင်​လိမ့်မည်​။ 'တရားဟောရာကျမ်း 9:3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B1319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96477" y="1681444"/>
            <a:ext cx="1205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သမ္မာကျမ်းစာလာအမြင်အရစစ်ပွဲများသည်အခြေအနေအထူးတစ်ရပ်အတွင်းကန့်သတ်ထားပြီး၎င်းတို့ကိုဘုရားသခင်ကိုယ်တော်တိုင် သတ်မှတ်ပေးခဲ့သည်။ဤသည်မှာဘုရားသခင်ခွင့်ပြုတော်မူသောစစ်ပွဲများကိုအုပ်ချုပ်သည့်စည်းမျဉ်းများ ဖြစ်သည်-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793860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14432" y="59663"/>
            <a:ext cx="9909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3200" b="1" dirty="0">
                <a:solidFill>
                  <a:srgbClr val="232098"/>
                </a:solidFill>
              </a:rPr>
              <a:t>ကိုယ့်ရွေးချယ်မှုဖြင့်ပျက်စီးတယ်။</a:t>
            </a:r>
            <a:endParaRPr lang="es-ES" sz="3200" dirty="0">
              <a:solidFill>
                <a:srgbClr val="232098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1600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'ယောရှု​သည် တောင်ပေါ်ဒေသ​၊ နေဂေ့​အရပ်​၊ မြေနိမ့်ဒေသ​၊ တောင်စောင်း​တစ်လျှောက် စသည့် ထို​နယ်မြေ​တစ်ခွင်လုံး​နှင့် ရှင်ဘုရင်​အပေါင်း​တို့​ကို လုပ်ကြံ​လေ​၏​။ အစ္စရေး​လူမျိုး​၏​ဘုရားသခင်​ထာဝရဘုရား မိန့်မှာ​တော်မူ​သည့်​အတိုင်း သက်ရှိ​ဟူသမျှ​ကို သတ်ဖြတ်​လေ​၏​။ အသက်ရှင်​ကျန်ရစ်​သူ​တစ်ယောက်​မျှ​မ​ရှိ​။ 'ယောရှုမှတ်စာ 10:40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D9193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3" y="1694975"/>
            <a:ext cx="64105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ကနာနန်ပြည်သူပြည်သားအားလုံးကိုလုံးဝဖျက်ဆီးရမည့်အပြစ်ဒဏ်စီ</a:t>
            </a:r>
            <a:r>
              <a:rPr lang="en-US" b="1" dirty="0"/>
              <a:t> </a:t>
            </a:r>
            <a:r>
              <a:rPr lang="my-MM" b="1" dirty="0"/>
              <a:t>ရင်ခြင်းခံရာဌာနအဖြစ်သတ်မှတ်ကြေညာခဲ့သည်။အသက်ရှိသတ္တဝါအားလုံးချေမှုန်းခံကြရမည်(တရားဟော၂၀:၁၆</a:t>
            </a:r>
            <a:r>
              <a:rPr lang="en-US" b="1" dirty="0"/>
              <a:t>-</a:t>
            </a:r>
            <a:r>
              <a:rPr lang="my-MM" b="1" dirty="0"/>
              <a:t>၁၈;ယောရှု၁၀:၄၀)။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479552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ဘုရားသခင်၏ ရှေ့တော်မှောက်၌ ကနာနန်လူမျိုးများနှင့် အစ္စရေးလူမျိုးများကို တန်းတူညီမျှစွာ၊ ဘက်လိုက်မှုမရှိစွာ ဆက်ဆံခဲ့သည်။ ကွာခြားချက်မှာ အချို့သည် ဘုရားသခင်အား ဆက်လက်ပုန်ကန်ရန် ရွေးချယ်ခဲ့ကြပြီး၊ အခြားသူများကမူ ထိုသခင့်အား နာခံရန် ရွေးချယ်ခဲ့ကြသည်။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သို့သော်၊ ခြွင်းချက်များရှိခဲ့သည်-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ယခုအချိန်တွင် ဆုံးဖြတ်ချက်သည် ကျွန်ုပ်တို့ထံ၌သာရှိသည်။ ယေရှုကြွလာသောအခါ ကျွန်ုပ်တို့၏ ရွေးချယ်မှုကြောင့် ကယ်တင်ခြင်းသို့ ရောက်မည်ဖြစ်စေ၊ ပျက်စီးခြင်းသို့ ရောက်မည်ဖြစ်စေ ရှိပေမည်။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36084" y="54889"/>
            <a:ext cx="638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3200" b="1" dirty="0">
                <a:solidFill>
                  <a:srgbClr val="842076"/>
                </a:solidFill>
              </a:rPr>
              <a:t>ငြိမ်းချမ်းရေးကို ရှာပါ။</a:t>
            </a:r>
            <a:endParaRPr lang="es-ES" sz="3200" dirty="0">
              <a:solidFill>
                <a:srgbClr val="84207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624752" y="632400"/>
            <a:ext cx="666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ငါ​သည်ငြိမ်သက်​ခြင်း​ကိုသင်​၏​ကြီးကြပ်ကွပ်ကဲ​သူ​ဖြစ်စေ​မည်​။ဖြောင့်မတ်​ခြင်း​ကိုသင်​၏​အုပ်ချုပ်သူ​ဖြစ်​စေ​မည်​။ 'ဟေရှာယအနာဂတ္တိကျမ်း 60:17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48CEE0">
                  <a:lumMod val="40000"/>
                  <a:lumOff val="60000"/>
                </a:srgbClr>
              </a:solidFill>
              <a:effectLst>
                <a:glow rad="76200">
                  <a:srgbClr val="1F6A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624751" y="1371018"/>
            <a:ext cx="659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ယေရှုခရစ်တော်အား "ငြိမ်သက်ခြင်းအရှင်" (ဟေရှာယ ၉:၆) ဟုခေါ်ဆိုကြသည်။ သူသည်ငြိမ်သက်ခြင်းတရားကိုဆောင်ကြဉ်းရန်ကြွလာတော်မူပြီး၊ငြိမ်သက်ခြင်း</a:t>
            </a:r>
            <a:r>
              <a:rPr lang="en-US" sz="1600" b="1" dirty="0"/>
              <a:t> </a:t>
            </a:r>
            <a:r>
              <a:rPr lang="my-MM" sz="1600" b="1" dirty="0"/>
              <a:t>ဖြင့် စိုးစံအုပ်ချုပ်တော်မူမည် (ယောဟန် ၁၄:၂၇; ဟေရှာယ ၆၀:၁၇)။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615850"/>
            <a:ext cx="58040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ပရောဖက်ဧလိရှဲကိုဖမ်းဆီးရန်ရှုရိလူတို့၏တပ်မတော်ကဒိုသန်မြို့ကို ဝိုင်းရံထားသောအခါ၊ သူသည် မိမိအား ကာရံနေသော ကောင်းကင်တမန်တပ်မတော်အားရှုရိလူမျိုးများကိုဖျက်ဆီးရန် ဘုရားသခင်ထံတောင်းဆိုခဲ့ခြင်းမရှိပါ။ယင်းထက်၊မျက်စိကန်းသွားသောရှုရိစစ်တပ်အားရှော်မရုန်းမြို့သို့ ဦးဆောင်ခေါ်သွားပြီး၊ ရောက်သည့်အခါစစ်တိုက်နေသောနှစ်နိုင်ငံကြားငြိမ်းချမ်းရေးကို ဆောင်ကျဉ်းနိုင်ရန် သူဆုတောင်းခဲ့သည် (၄ရာ ၆:၁၂-၂၃)။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624752" y="2216498"/>
            <a:ext cx="6567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သို့ရာတွင်သူ၏ငြိမ်သက်ခြင်းနိုင်ငံတော်အမှန်တကယ်ပေါ်ထွန်းလာမည့်အချိန်</a:t>
            </a:r>
            <a:r>
              <a:rPr lang="en-US" sz="1600" b="1" dirty="0"/>
              <a:t> </a:t>
            </a:r>
            <a:r>
              <a:rPr lang="my-MM" sz="1600" b="1" dirty="0"/>
              <a:t>အထိ၊ကျွန်ုပ်တို့သည်စစ်မက်ဖြစ်ပွားနေသောနယ်မြေတစ်ခုအတွင်း၌သာရှိနေဆဲ</a:t>
            </a:r>
            <a:r>
              <a:rPr lang="en-US" sz="1600" b="1" dirty="0"/>
              <a:t> </a:t>
            </a:r>
            <a:r>
              <a:rPr lang="my-MM" sz="1600" b="1" dirty="0"/>
              <a:t>ဖြစ်ပြီး၊ကောင်းမှုနှင့်မကောင်းမှုတို့၏စကြဝဠာလွှမ်းခြုံသောပဋိပက္ခ၌နစ်မြုပ်</a:t>
            </a:r>
            <a:r>
              <a:rPr lang="en-US" sz="1600" b="1" dirty="0"/>
              <a:t> </a:t>
            </a:r>
            <a:r>
              <a:rPr lang="my-MM" sz="1600" b="1" dirty="0"/>
              <a:t>လျက်ရှိကြသည်။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73137"/>
            <a:ext cx="5804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ဤသည်မှာသခင်ယေရှုကကျွန်ုပ်တို့အားသွန်သင်ခဲ့သည့်ဥပမာ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ဖြစ်ပါသည်- ပဋိပက္ခတွင် ငြိမ်းချမ်းမှုကို အမြဲရှာဖွေရန်။ အဆိုးကို အကောင်းနှင့် အနိုင်ယူပါ (ရောမ ၁၂း၂၀-၂၁)။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007269" y="1668226"/>
            <a:ext cx="111847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400" dirty="0"/>
              <a:t>ယေရိခေါမြို့သားများကိုအပြီးတိုင်ဖျက်ဆီးခြင်းသည်ကနာနန်ပြည်သားများနှင့်ပတ်သက်၍မောရှေမှတစ်ဆင့်ယခင်ကပေးခဲ့သည့်အမိန့်တော်များကိုအကောင်အထည်ဖော်ခြင်းသာဖြစ်သည်။ [...]ဤအမိန့်တော်များသည်သမ္မာကျမ်းစာ၏အခြားနေရာများတွင်ညွှန်ကြားထားသောမေတ္တာတော်နှင့်ကရုဏာတော်ဆိုင်ရာဝိညာဉ်တော်နှင့်ဆန့်ကျင်ဘက်ဖြစ်သည်ဟုများစွာသောသူတို့ ထင်မြင်ယူဆကြသော်လည်း၊၎င်းတို့သည်အမှန်တွင်အနန္တတန်ခိုးနှင့်ပြည့်စုံသောဉာဏ်ပညာနှင့် ကောင်းမြတ်ခြင်းတို့၏အမိန့်ဖြစ်သည်။ဘုရားသခင်သည်အစ္စရေးလူမျိုးကိုကနာနန်ပြည်၌စိုက်ထူတည်ထောင်ရန်၊သူတို့အထဲတွင်ကမ္ဘာပေါ်ရှိသူ၏နိုင်ငံတော်ကိုထင်ရှားပြသရန်လူမျိုးတစ်မျိုးနှင့်အစိုးရစနစ်တစ်ရပ်ကိုပေါ်ထွန်းစေရန်ရည်ရွယ်တော်မူသည်။သူတို့သည်စစ်မှန်သောဘာသာတရား၏အမွေခံများသာမကဘဲ၊၎င်း၏မူဝါဒများကိုကမ္ဘာတစ်ဝှမ်းလုံးပျံ့နှံ့စေရမည်ဖြစ်သည်။ ကနာနန်လူမျိုးများသည်အညစ်ညမ်းဆုံးနှင့်အယုတ်ညံ့ဆုံးသောရုပ်တုကိုးကွယ်မှုစွဲမြဲ့ခြင်းသို့ကိုယ်ကိုကိုယ် အပ်နှင်းခဲ့ကြပြီး၊ ဘုရားသခင်၏ ကျေးဇူးတော်ဆိုင်ရာ ရည်မှန်းချက်ပန်းတိုင်များ ပြည့်ဝခြင်းသို့ မုချဧကန် ဟန့်တားမည့်အရာများကို ထိုပြည်မှ ရှင်းလင်းပစ်ရန် လိုအပ်ခဲ့သည်။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11471E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6519904" y="6276559"/>
            <a:ext cx="544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11471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5148</Words>
  <Application>Microsoft Office PowerPoint</Application>
  <PresentationFormat>Widescreen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8</cp:revision>
  <dcterms:created xsi:type="dcterms:W3CDTF">2025-10-22T10:28:12Z</dcterms:created>
  <dcterms:modified xsi:type="dcterms:W3CDTF">2025-10-22T14:25:40Z</dcterms:modified>
</cp:coreProperties>
</file>