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216" y="-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my-MM" sz="1800" b="0" i="0" dirty="0"/>
            <a:t>"စုံစမ်းရှာဖွေရေးလုပ်ငန်းစဉ်ကို ကြေညာခဲ့ပြီး နောက်တစ်နေ့ထိ ရွှေ့ဆိုင်းခဲ့သည် (ယောရှု ၇:၁၄-၁၅)"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my-MM" sz="1600" b="1" i="0" dirty="0"/>
            <a:t>"ယုဒအမျိုးးကို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မှတ်တော်မူ၏ </a:t>
          </a:r>
          <a:r>
            <a:rPr lang="my-MM" sz="1600" b="1" i="0" dirty="0"/>
            <a:t>(ယောရှု ၇:၁၆)"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ဇေရ၏မိသားစုကိုမှတ်တော်မူ၏ (ယောရှု ၇:၁၇က)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ခေါင်းဆောင်ဇာဗဒိအိမ်ထောင်မှတ်တော်မူ၏ (ယောရှု ၇:၁၇ခ)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အာခန်ကိုမှတ်တော်မူ၏ (ယောရှု ၇:၁၈)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y-MM" sz="1000" b="1" i="0" dirty="0"/>
            <a:t>အာခါန်သည်ဆိတ်ဆိတ်နေ</a:t>
          </a:r>
          <a:endParaRPr lang="es-ES" sz="1000" b="1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ရာခပ်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my-MM" sz="1400" b="1" dirty="0"/>
            <a:t>သူမသည် သူလျှိုများကို အမိုးပေါ်တွင် ဝှက်ထားခဲ့သည်</a:t>
          </a:r>
          <a:endParaRPr lang="en" sz="14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my-MM" sz="1400" b="1" dirty="0"/>
            <a:t>သူမသည် အစ္စရေးအပေါ် ကြင်နာစွာ ဆက်ဆံခဲ့သည်</a:t>
          </a:r>
          <a:endParaRPr lang="en" sz="14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my-MM" sz="2400" b="1" dirty="0">
              <a:solidFill>
                <a:schemeClr val="tx1"/>
              </a:solidFill>
              <a:effectLst/>
            </a:rPr>
            <a:t>အာခန်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my-MM" sz="1400" b="1" dirty="0"/>
            <a:t>သူကပစ္စည်းတွေ မြေကြီးထဲမှာ ဝှက်ထားလိုက်တယ်</a:t>
          </a:r>
          <a:endParaRPr lang="en" sz="14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my-MM" sz="1400" b="1" i="0" dirty="0"/>
            <a:t>၎င်းသည် အစ္စရေးတို့အား ဒုက္ခရောက်စေခဲ့သည်။"</a:t>
          </a:r>
          <a:endParaRPr lang="en" sz="14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my-MM" sz="1200" b="1" i="0" dirty="0"/>
            <a:t>သူမသည်မိမိ၏ယုံကြည်ခြင်းကြောင့်အောင်မြင်မှုဘက်မှ ရွေးချယ်ခဲ့သည်</a:t>
          </a:r>
          <a:endParaRPr lang="en" sz="12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my-MM" sz="1400" b="1" i="0" dirty="0"/>
            <a:t>သူ၏အမှုတို့ကြောင့် ရှုံးနိမ့်မှုကို ဖြစ်စေခဲ့သည်။"</a:t>
          </a:r>
          <a:endParaRPr lang="en" sz="14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my-MM" sz="1400" b="1" dirty="0"/>
            <a:t>သူမသည်အစ္စရေးနှင့်ပဋိညာဉ်ပြုခဲ့သည်</a:t>
          </a:r>
          <a:endParaRPr lang="en" sz="14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my-MM" sz="1400" b="1" dirty="0"/>
            <a:t>သူသည် အစ္စရေးတို့၏ ပဋိညာဉ်ကို ချိုးဖောက်ခဲ့သည်</a:t>
          </a:r>
          <a:endParaRPr lang="en" sz="14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my-MM" sz="1400" b="1" dirty="0"/>
            <a:t>သူ့ဘဝနဲ့ သူ့မိသားစုရဲ့ဘဝကို လွတ်မြောက်စေခဲ့တယ်</a:t>
          </a:r>
          <a:endParaRPr lang="es-ES" sz="14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my-MM" sz="1400" b="1" i="0" dirty="0"/>
            <a:t>သူသည် မိမိမိသားစုနှင့်အတူ သေဆုံးခဲ့ရသည်။"</a:t>
          </a:r>
          <a:endParaRPr lang="en" sz="14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"စုံစမ်းရှာဖွေရေးလုပ်ငန်းစဉ်ကို ကြေညာခဲ့ပြီး နောက်တစ်နေ့ထိ ရွှေ့ဆိုင်းခဲ့သည် (ယောရှု ၇:၁၄-၁၅)"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"ယုဒအမျိုးးကို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မှတ်တော်မူ၏ </a:t>
          </a:r>
          <a:r>
            <a:rPr lang="my-MM" sz="1600" b="1" i="0" kern="1200" dirty="0"/>
            <a:t>(ယောရှု ၇:၁၆)"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ဇေရ၏မိသားစုကိုမှတ်တော်မူ၏ (ယောရှု ၇:၁၇က)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ခေါင်းဆောင်ဇာဗဒိအိမ်ထောင်မှတ်တော်မူ၏ (ယောရှု ၇:၁၇ခ)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အာခန်ကိုမှတ်တော်မူ၏ (ယောရှု ၇:၁၈)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000" b="1" i="0" kern="1200" dirty="0"/>
            <a:t>အာခါန်သည်ဆိတ်ဆိတ်နေ</a:t>
          </a:r>
          <a:endParaRPr lang="es-ES" sz="1000" b="1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ရာခပ်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 သူလျှိုများကို အမိုးပေါ်တွင် ဝှက်ထားခဲ့သည်</a:t>
          </a:r>
          <a:endParaRPr lang="en" sz="14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 အစ္စရေးအပေါ် ကြင်နာစွာ ဆက်ဆံခဲ့သည်</a:t>
          </a:r>
          <a:endParaRPr lang="en" sz="14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200" b="1" i="0" kern="1200" dirty="0"/>
            <a:t>သူမသည်မိမိ၏ယုံကြည်ခြင်းကြောင့်အောင်မြင်မှုဘက်မှ ရွေးချယ်ခဲ့သည်</a:t>
          </a:r>
          <a:endParaRPr lang="en" sz="12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သူမသည်အစ္စရေးနှင့်ပဋိညာဉ်ပြုခဲ့သည်</a:t>
          </a:r>
          <a:endParaRPr lang="en" sz="14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သူ့ဘဝနဲ့ သူ့မိသားစုရဲ့ဘဝကို လွတ်မြောက်စေခဲ့တယ်</a:t>
          </a:r>
          <a:endParaRPr lang="es-ES" sz="14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chemeClr val="tx1"/>
              </a:solidFill>
              <a:effectLst/>
            </a:rPr>
            <a:t>အာခန်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သူကပစ္စည်းတွေ မြေကြီးထဲမှာ ဝှက်ထားလိုက်တယ်</a:t>
          </a:r>
          <a:endParaRPr lang="en" sz="14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၎င်းသည် အစ္စရေးတို့အား ဒုက္ခရောက်စေခဲ့သည်။"</a:t>
          </a:r>
          <a:endParaRPr lang="en" sz="14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သူ၏အမှုတို့ကြောင့် ရှုံးနိမ့်မှုကို ဖြစ်စေခဲ့သည်။"</a:t>
          </a:r>
          <a:endParaRPr lang="en" sz="14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သူသည် အစ္စရေးတို့၏ ပဋိညာဉ်ကို ချိုးဖောက်ခဲ့သည်</a:t>
          </a:r>
          <a:endParaRPr lang="en" sz="14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သူသည် မိမိမိသားစုနှင့်အတူ သေဆုံးခဲ့ရသည်။"</a:t>
          </a:r>
          <a:endParaRPr lang="en" sz="14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964EC-822A-4569-BEF4-15DC90D7E98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5D5D-982E-41BA-BE67-EA5BBD69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A51E-32CC-492F-98DA-045577EC8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05D5D-982E-41BA-BE67-EA5BBD69B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7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0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6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1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5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5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0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9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1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9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my-MM" sz="6000" b="1" dirty="0"/>
              <a:t>အတွင်းရန်သူ</a:t>
            </a:r>
            <a:endParaRPr kumimoji="0" lang="en" sz="6000" b="1" i="0" u="none" strike="noStrike" kern="1200" cap="none" spc="0" normalizeH="0" baseline="0" noProof="0" dirty="0">
              <a:ln w="12700">
                <a:solidFill>
                  <a:srgbClr val="FF0066">
                    <a:lumMod val="50000"/>
                  </a:srgbClr>
                </a:solidFill>
                <a:prstDash val="solid"/>
              </a:ln>
              <a:pattFill prst="narHorz">
                <a:fgClr>
                  <a:srgbClr val="FF0066"/>
                </a:fgClr>
                <a:bgClr>
                  <a:srgbClr val="FF0066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0066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November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505700" y="1040793"/>
            <a:ext cx="4362450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600" dirty="0"/>
              <a:t>"ငါထာဝရဘုရားသည် လူအသီးအသီးတို့အား မိမိတို့အကျင့် အတိုင်း အကျိုးအပြစ်ကိုပေး</a:t>
            </a:r>
            <a:r>
              <a:rPr lang="en-US" sz="3600" dirty="0"/>
              <a:t> </a:t>
            </a:r>
            <a:r>
              <a:rPr lang="my-MM" sz="3600" dirty="0"/>
              <a:t>ခြင်းငှာ၊နှလုံးကျောက်</a:t>
            </a:r>
            <a:r>
              <a:rPr lang="en-US" sz="3600" dirty="0"/>
              <a:t> </a:t>
            </a:r>
            <a:r>
              <a:rPr lang="my-MM" sz="3600" dirty="0"/>
              <a:t>ကပ်တို့ကို စေ့စေ့ စစ်ကြောတတ်၏" (</a:t>
            </a:r>
            <a:r>
              <a:rPr lang="my-MM" sz="3600" b="1" dirty="0"/>
              <a:t>ယေရမိ၊ ၁၇း၁</a:t>
            </a:r>
            <a:r>
              <a:rPr lang="my-MM" sz="3600" dirty="0"/>
              <a:t>ဝ)။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my-MM" b="1" dirty="0"/>
              <a:t>ရှုံးနိမ့်ရခြင်း အကြောင်းရင်း (ယောရှု ၇:၁-၅၊ ၁၀-၁၃)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စိတ်ရှုပ်ထွေးခြင်းနှင့် ဒုက္ခရောက်ခြင်း (ယောရှု ၇:၆-၉)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ပြစ်မှားသူကို ရှာဖွေတွေ့ရှိခြင်း (ယောရှု ၇:၁၄-၁၉)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အာခါန်၏ အပြစ် (ယောရှု ၇:၂၀-၂၆)</a:t>
            </a:r>
          </a:p>
          <a:p>
            <a:pPr lvl="0">
              <a:spcBef>
                <a:spcPts val="1800"/>
              </a:spcBef>
            </a:pPr>
            <a:r>
              <a:rPr lang="my-MM" b="1" dirty="0"/>
              <a:t>ထပ်မံအောင်ပွဲခံခြင်း (ယောရှု ၈:၁-၂၉)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152400" y="161925"/>
            <a:ext cx="66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‌ယေရိခေါ်မြို့ရဲ့တံတိုင်းတွေဟာမဆီမဆိုင် စစ်နည်းဗျူဟာတစ်ခုကြောင့် ပြိုလဲသွားခဲ့တယ်။အစ္စရေးတွေဟာမြို့ထဲဝင်ရောက်ပြီးမြေပြင်ပြန့်အောင် ဖျက်ဆီးခဲ့တယ်။အောင်ပွဲခံပြီ။ဘယ်သူ့အောင်ပွဲလဲ။ဘုရားသခင်၏ အောင်ပွဲပါပဲ။အစ္စရေးကတော့ဒီကိစ္စမှာသိပ်ပြီးမပါလှပါဘူးမဟုတ်ပါလား။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နောက်ဆုံးတွင် ဘုရားသခင်ကို သူတို့မေးခွန်းထုတ်သောအခါ အဖြေမှာ အလွန်ပြတ်သားလှသည်- အစ္စရေးလူမျိုးသည် အပြစ်ပြုခဲ့ပြီး ရန်သူများကို အနိုင်ယူနိုင်တော့မည် မဟုတ်ပါ။ ဘုရားသခင်၏ မျက်နှာသာတော်ကို မည်သို့ပြန်လည်ရရှိနိုင်မည်နည်း။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စဉ်းစားဆင်ခြင်ပြီးချမှတ်ခဲ့သောစစ်နည်းဗျူဟာတစ်ခုကြောင့်အာဲမြို့က အနိုင်ရခဲ့သည်။ရှုံးနိမ့်မှုပါပဲ။ဘယ်သူ့အားဖြင့်လဲ။အစ္စရေးလူမျိုးတို့အားဖြင့်ပါ။သူတို့သည်ဘုရားသခင်ကိုအားမကိုးခဲ့ကြသောကြောင့်ပေတ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-1" y="1404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3200" b="1" dirty="0"/>
              <a:t>ရှုံးနိမ့်ရခြင်း အကြောင်းရင်း (ယောရှု ၇:၁-၅၊ ၁၀-၁၃)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-1" y="800363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b="1" dirty="0"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'အစ္စရေး​လူမျိုး​တို့ အပြစ်ပြု​ကြ​ပြီ​။ သူ​တို့​အား ငါ​ပညတ်​ထား​သည့် ပဋိညာဉ်​ကို ချိုးဖောက်​ကြ​ပြီ​။ သူ​တို့​သည် ကျိန်​ခြင်း​ခံရ​သော​အရာ​ကို ယူ​ကြ​ပြီ​။ ထို​အရာ​တို့​ကို ခိုးယူ​ပြီး လိမ်ညာ​ကြ​၏​။ မိမိ​တို့​ပစ္စည်း​တို့​နှင့်အတူ ရော​ထား​ကြ​ပြီ​။ 'ယောရှုမှတ်စာ 7:11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31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"ယေရိခေါမြို့သို့စေလွှတ်ခံခဲ့ရသောစုံစမ်းရေးကင်းသားများ၏အဆိုးမြင်သတင်းမဟုတ်သည့် အစီရင်ခံစာပြီးနောက်ယောရှုသည်ဘုရားသခင်ထံအကြံဉာဏ်တောင်းခံခဲ့ပြီးမြို့ကိုသိမ်းပိုက်</a:t>
            </a:r>
            <a:r>
              <a:rPr lang="en-US" b="1" dirty="0"/>
              <a:t> </a:t>
            </a:r>
            <a:r>
              <a:rPr lang="my-MM" b="1" dirty="0"/>
              <a:t>ရန် နည်းဗျူဟာကို ထိုမှတစ်ဆင့် ရရှိခဲ့သည်။"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4016125"/>
            <a:ext cx="6007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"အစ္စရေးတို့သည်အပြစ်ပြုကြ၏"ဟုမြင်တွေ့တော်မူခဲ့သည်။သမ္မာကျမ်းစာတွင်အပြစ်ကိုဤသို့သောနူးညံ့သိမ်မွေ့သည့်အနက်ဖွင့်ဆိုချက်ဖြင့်ဖော်ပြထားခြင်းမရှိပေ- "သူတို့သည် ပညတ်ကိုချိုးဖောက်၍... ယူဆောင်သွား၍... ခိုးယူ၍... လိမ်လည်ဖုံးကွယ်၍... မိမိတို့ဥစ္စာတွင် ရောထားကြ၏။"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331543"/>
            <a:ext cx="820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ဒါပေမယ့် ရှုံးနိမ့်ရတဲ့ တကယ့်အကြောင်းရင်းက ဘာလဲ၊ ဒါမှမဟုတ် အာဣမြို့ကို မတိုက်ခိုက်ဖို့ ယောရှုကို ဘုရားသခင် ပြောရတဲ့ အကြောင်းရင်းက ဘာလဲ (ယောရှု ၇:၁၁)။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402648"/>
            <a:ext cx="820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"အကယ်၍ အာဲမြို့သို့စေလွှတ်ခံခဲ့ရသောစုံစမ်းရေးကင်းသားများ၏အစီရင်ခံစာရပြီးနောက် ယောရှုသည်လည်း ထိုနည်းတူ ဘုရားသခင်ထံ အကြံတောင်းခံခဲ့ပါက သေဆုံးခဲ့ရသူ ၃၆ ဦးကို ရှောင်တိမ်းနိုင်မည်ဖြစ်သည်။ (ယောရှု ၇:၁-၅)"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105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များကိန်းကိုသတိပြုပါ။အပြစ်ကိုတစ်ယောက်တည်းကကျူးလွန်ခဲ့သော်လည်းဘုရားသခင်သည်လူတစ်မျိုးလုံးအပေါ်တာဝန်ရှိသည်ဟုစီရင်ခဲ့သည်။သူတို့သည်ပဋိညာဉ်ကိုချိုးဖောက်ခဲ့ကြသည်။အပြစ်ကို ပြန်လည်ထူထောင်နိုင်ရန် အမြစ်ပြတ်ဖယ်ရှားရမည်ဖြစ်သည်။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23839" y="1154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3200" b="1" dirty="0"/>
              <a:t>စိတ်ရှုပ်ထွေးခြင်းနှင့်ဒုက္ခရောက်ခြင်း (ယောရှု ၇:၆-၉)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'ယောရှု​က “​အို အကျွန်ုပ်​၏​ဘုရားရှင်​ထာဝရဘုရား​၊ ကိုယ်တော်​သည် ဤ​လူမျိုး​တို့​အား ဂျော်ဒန်​မြစ်​ကို​ဖြတ်ကူး​စေ​ပြီး အာမောရိ​လူမျိုး​တို့​လက်​သို့​အပ်​၍ ဖျက်ဆီး​စေရန် အဘယ်ကြောင့် ဆောင်​ခဲ့​သနည်း​။ အကျွန်ုပ်​တို့​သည် ဂျော်ဒန်​မြစ်​တစ်ဖက်​၌ နေ​ခဲ့​သင့်​၏​။ 'ယောရှုမှတ်စာ 7:7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"ယောရှုနှင့် အကြီးအကဲများသည် အာဲမြို့ရှေ့မှာ ရှုံးနိမ့်မှုကြောင့် စိတ်ပျက်၍ ထင်ရှားသော ဝမ်းနည်းကြေကွဲခြင်း လက္ခဏာများကို ပြသခဲ့ကြသည် (ယောရှု ၇:၆)။"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60044" y="3618651"/>
            <a:ext cx="50719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ု့သော်ယောရှု၏စိတ်ဓာတ်သည်သဲကန္တာရရှိအစ္စရေးလူမျိုးများနှင့်မတူပါ။သူ၏ညည်းညူမှုသည်စိတ်ပျက်ခြင်းကြောင့် မဟုတ်ဘဲ ဘုရားသခင်၏နာမတော်သည် တစ်ပါးအမျိုးသားများကြားတွင် ရှုတ်ချခံရမည်ကို ကြောက်ရွံ့ခြင်းကြောင့် ဖြစ်သည် (ယောရှု ၇:၈-၉)။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"ထိုအခါယောရှုသည်အစ္စရေးလူမျိုးတို့ နှစ်ပေါင်း လေးဆယ်ကြာတောလည်ရင်း ပြုလေ့ရှိသည့် တုံ့ပြန်မှုနှင့်ဆင်တူသောဒေါသထွက်ခြင်းပြသသည်"အဘယ်ကြောင့်ကျွန်တော်မျိုးတို့ကို...ကမ်းတစ်ဖက်သို့ ပို့တော်မူပါသနည်း။ကျွန်တော်မျိုးတို့သည် ...နေရာတွင်ပင် နေကြလျှင် ကောင်းလေစွ" (ယောရှု ၇:၇)။"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94830"/>
            <a:ext cx="53397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"လူတို့သည်ဘုရားသခင်၏စရိုက်လက္ခဏာကိုသူ၏လူတို့၏ပြုမူဆက်ဆံပုံအပေါ်မူတည်၍အဓိပ္ပာယ်ကောက်ကြ</a:t>
            </a:r>
            <a:r>
              <a:rPr lang="en-US" b="1" dirty="0"/>
              <a:t> </a:t>
            </a:r>
            <a:r>
              <a:rPr lang="my-MM" b="1" dirty="0"/>
              <a:t>မည်ကိုသူအရှင်းကြီးမြင်ခဲ့သည်။ယနေ့ထိတိုင်ကျွန်ုပ်တို့သည်ဤလောက၌ဘုရားသခင်၏သက်သေခံများအဖြစ်ရပ်</a:t>
            </a:r>
            <a:r>
              <a:rPr lang="en-US" b="1" dirty="0"/>
              <a:t> </a:t>
            </a:r>
            <a:r>
              <a:rPr lang="my-MM" b="1" dirty="0"/>
              <a:t>တည်လျက်ရှိသည်။မည်မျှကြီးမားသောတာဝန်ပင်နည်း!"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1" y="8972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3200" b="1" dirty="0"/>
              <a:t>ပြစ်မှားသူကို ရှာဖွေတွေ့ရှိခြင်း (ယောရှု ၇:၁၄-၁၉)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'မနက်ဖြန်​နံနက်​၌သင်​တို့​အမျိုးအနွယ်​အလိုက်ချဉ်းကပ်​ရ​မည်​။ထာဝရဘုရား​ရွေးထုတ်​သော​အမျိုးအနွယ်​သည်မျိုးနွယ်စု​အလိုက်ချဉ်းကပ်​ရ​မည်​။ထာဝရဘုရား​ရွေးထုတ်​သော​မျိုးနွယ်စု​သည် အိမ်ထောင်စု​အလိုက် ချဉ်းကပ်​ရ​မည်​။ ထာဝရဘုရား​ရွေးထုတ်​သော​အိမ်ထောင်စု​သည် တစ်ယောက်ချင်းစီချဉ်းကပ်​ရ​မည်​။ 'ယောရှုမှတ်စာ 7:14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"လူအများစုတစ်ကွဲတစ်ပြားတည်းရှိသော အပြစ် (လူအပေါင်းတို့၏ အပြစ်ဒဏ်) ကို ဖယ်ရှားရန်အပြစ်ပြုသူကိုဖယ်ရှားခြင်းခံရမည်(ယောရှု၇:၁၅)။ဖယ်ရှားခြင်းလော။သူနောင်တရှိလျှင်ခွင့်လွှတ်ခြင်းမခံရဘူးလား။မုချခွင့်လွှတ်ခြင်းခံရမည်!သို့သော်အာခါန်သည်စစ်မှန်သော နောင်တရခြင်း၏လက္ခဏာကိုမပြခဲ့ပေ(ထိုသို့ပြရန်အခွင့်အလမ်းများစွာလည်း ရှိခဲ့ပါသည်)။"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"ဘုရားသခင်၏ ကရုဏာတော်နှင့် မေတ္တာတော်ကို ထင်ဟပ်စေလျက်၊ ယောရှုသည် အာခါန်အား မိမိအပြစ်ကို ဝန်ခံပြောဆိုရန် တိုက်တွန်းခဲ့သည် (ယောရှု ၇:၁၉)"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018651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93299" y="5911034"/>
            <a:ext cx="8219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"အာခါန်၏အမှုသည်ရှုံးနိမ့်သွားခဲ့ပြီ။သူသည်အပြစ်ဝန်ခံခဲ့သော်လည်း၊ခွင့်လွှတ်ခြင်းကို တောင်းခံခဲ့ခြင်းမရှိပေ(ယောရှု၇:၂၀)။သို့ရာတွင်ဘုရားသခင်သည်နောင်တရရန်ခေါ်ခဲ့သည့်အကြိမ်တိုင်းတွထင်ရှားခဲ့သည့်သူ၏နှလုံးသားခက်ထန်မှုအပေါ်ဝမ်းနည်းတော်မူ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103239"/>
            <a:ext cx="94487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lvl="0" algn="ctr">
              <a:spcBef>
                <a:spcPts val="1800"/>
              </a:spcBef>
            </a:pPr>
            <a:r>
              <a:rPr lang="my-MM" sz="3200" b="1" dirty="0"/>
              <a:t>အာခါန်၏အပြစ် (ယောရှု ၇:၂၀-၂၆)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'အကျွန်ုပ်​သည် တိုက်ယူ​သော​ပစ္စည်း​ထဲ၌ လှပ​သော​ရှိနာ​ပြည်သား​ဝတ်လုံ​တစ်​ထည်​၊ ငွေ​ရှယ်ကယ်​နှစ်ရာ​နှင့် အလေးချိန်​ရှယ်ကယ်​ငါးဆယ် ​ရှိ​သော​ရွှေချောင်း​တစ်​ချောင်း​ကို တွေ့​သောအခါ တပ်မက်​စိတ်​ဝင်​၍ ယူ​မိ​ပါ​ပြီ​။ အကျွန်ုပ်​၏​တဲ​အတွင်း မြေ​အောက်​၌​ဝှက်​လျက်​ရှိ​ပါ​၏​။ ငွေ​သည် အောက်ဆုံး​၌ ရှိ​ပါ​၏​”​ဟု ပြန်ဖြေ​လေ​၏​။ 'ယောရှုမှတ်စာ 7:21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89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သည်အာခါန်အားဘုရားသခင့်အားဂုဏ်တင်ပြီးအပြစ်ဝန်ခံရန်တောင်းဆိုခဲ့သည်(ယောရှု၇:၁၉)။ထိုအချိန်သည်သူ၏နောက်ဆုံးအခွင့်အရေးဖြစ်ခဲ့သည်။ အကယ်၍ သူအပြစ်ဝန်ခံချိန်တွင် ခွင့်လွှတ်ခြင်းကို တောင်းခံခဲ့ပါက... သို့သော်သူမတောင်းခံခဲ့သဖြင့်သူ့အတွက်ခွင့်လွှတ်ခြင်းမရှိခဲ့ပေ(တော၁၅:၃၀-၃၁)။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314465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20489"/>
            <a:ext cx="2223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"အာခါန်သည်ယေရိခေါမြို့တွင်ပြုခဲ့သော ဆုံးဖြတ်ချက်များသည် ရာခါပ်၏ဆုံးဖြတ်ချက်များနှင့်လုံးလုံးလျားလျားဆန့်ကျင်ဘက်</a:t>
            </a:r>
            <a:r>
              <a:rPr lang="en-US" b="1" dirty="0"/>
              <a:t> </a:t>
            </a:r>
            <a:r>
              <a:rPr lang="my-MM" b="1" dirty="0"/>
              <a:t>ဖြစ်ခဲ့သည်-"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49272" y="3651876"/>
            <a:ext cx="6718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ဧဝကဲ့သို့ပင်အာခန်သည်“မြင်၏”၊“လိုချင်၏”နှင့်“ယူ၏”၊သူ၏အပြစ်သည် လူအများကို ထိခိုက်စေခဲ့သည် (ကမ္ဘာဦး ၃:၆)။ အာနနိနှင့် ရှဖိရေကဲ့သို့ပင် အာခန်သည်ဘုရားသခင်ထံအပ်နှံထားသောကျိန်ခြင်းခံရသောအရာအချို့ကို ယူ၍ ပေးဆပ်ခဲ့သည် (တမန်တော်ဝတ္ထု ၅:၁-၂)။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-115924" y="132767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lvl="0" algn="ctr">
              <a:spcBef>
                <a:spcPts val="1800"/>
              </a:spcBef>
            </a:pPr>
            <a:r>
              <a:rPr lang="my-MM" sz="3200" b="1" dirty="0"/>
              <a:t>ထပ်မံအောင်ပွဲခံခြင်း (ယောရှု ၈:၁-၂၉)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'တစ်ဖန် ထာဝရဘုရား​က ယောရှု​အား “​မ​ကြောက်​နှင့်​။ စိတ်​မ​ပျက်​နှင့်​။ စစ်သည်​အပေါင်း​တို့​ကို​ခေါ်​ပြီး အာဣ​မြို့​သို့ ထ​၍​စစ်ချီ​လော့​။ ကြည့်ရှု​လော့​။ အာဣ​ဘုရင်​နှင့်တကွ သူ့​လူ​၊ သူ့​မြို့​၊ သူ့​မြေ​ကို သင့်​လက်​သို့​ငါ​အပ်​ပြီ​။ 'ယောရှုမှတ်စာ 8:1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"ယေရိခေါမြို့တွင်ကဲ့သို့ပင်၊ဘုရားသခင်သည်အာဲမြို့အပေါ် အောင်ပွဲရရှိရန် နည်းဗျူဟာကို ယောရှုအား ပေးတော်မူခဲ့သည် (ယောရှု ၈:၁-၂)။"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629343"/>
            <a:ext cx="7124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 အာမလက်လူတို့ကို အောင်နိုင်သည်အထိ သူ၏လှံတံကို မြှောက်သောအခါ၊ ဘုရားသခင်၏အမိန့်တော်အတိုင်း ယောရှုသည် သူ၏ “လက်နက်” (အီဂျစ်လူတို့အသုံးပြုသော တံစဉ်ဓားဖြစ်နိုင်သည်) ကို မြှောက်ပြီး လုံးဝအောင်ပွဲခံသည်အထိ မြှောက်ထားခဲ့သည် (ယောရှု ၈:၁၈-၂၂၊ ၂၆)။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794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"ညအချိန်တွင် မြို့၏နောက်ဖက်၌ ချုံခိုတပ်ကို တပ်ဆင်ထားခဲ့သည်။ နံနက်အရုဏ်တက်ချိန်တွင် စစ်တပ်သည်အာဲမြို့သို့ချဉ်းကပ်ပြီးယခင်ကကဲ့သို့ပင် သူတို့ရှေ့မှ ထပ်မံထွက်ပြေးဟန်ဆောင်ခဲ့သည်။"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115926" y="5997725"/>
            <a:ext cx="7236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"ယုံကြည်ခြင်းအားဖြင့်ဘုရားသခင်၏ခွင့်လွှတ်ခြင်းကိုကျွန်ုပ်တို့လက်ခံသောအခ</a:t>
            </a:r>
            <a:r>
              <a:rPr lang="my-MM" b="1"/>
              <a:t>ါ၊ဘ</a:t>
            </a:r>
            <a:r>
              <a:rPr lang="my-MM" b="1" dirty="0"/>
              <a:t>ုရားသခင်</a:t>
            </a:r>
            <a:r>
              <a:rPr lang="my-MM" b="1"/>
              <a:t>သည်က</a:t>
            </a:r>
            <a:r>
              <a:rPr lang="my-MM" b="1" dirty="0"/>
              <a:t>ျွန်ုပ်တ</a:t>
            </a:r>
            <a:r>
              <a:rPr lang="my-MM" b="1"/>
              <a:t>ို့၏အပ</a:t>
            </a:r>
            <a:r>
              <a:rPr lang="my-MM" b="1" dirty="0"/>
              <a:t>ြစ်များ</a:t>
            </a:r>
            <a:r>
              <a:rPr lang="my-MM" b="1"/>
              <a:t>ကိုအ</a:t>
            </a:r>
            <a:r>
              <a:rPr lang="my-MM" b="1" dirty="0"/>
              <a:t>ာခေါရချိုင့်ဝှမ</a:t>
            </a:r>
            <a:r>
              <a:rPr lang="my-MM" b="1"/>
              <a:t>်း၌မ</a:t>
            </a:r>
            <a:r>
              <a:rPr lang="my-MM" b="1" dirty="0"/>
              <a:t>ြှုပ်နှံတော်မူပြီး၊ မျှော်လင့်ခြင်းတံခါးကို ဖွင့်လှစ်ပေးတော်မူသည်။"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115925" y="4813534"/>
            <a:ext cx="7478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"ဘုရားသခင်သည်သူ၏လူတို့အားနောက်ထပ်အောင်ပွဲတစ်ခုပေးတော်မူခဲ့ပြန်သည်။ အာခါန်နှင့်သူ၏မိသားစုအပြစ်ဒဏ်ပေးခံခဲ့ရသောအာခေါရချိုင့်ဝှမ်းသည်အောင်ပွဲတံခါးကို ဖွင့်လှစ်ပေးခဲ့ရာ၊ ယင်းမှာ 'မျှော်လင့်ခြင်းတံခါး' (ဟောရှေ� ၂:၁၅) ဖြစ်လာခဲ့သည်။"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1510393" y="655074"/>
            <a:ext cx="1068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800" dirty="0"/>
              <a:t>"အသင်းတော်အတွက်အများဆုံးစိုးရိမ်ရသောသက်ရောက်မှုမှာပွင့်ပွင့်လင်း</a:t>
            </a:r>
            <a:r>
              <a:rPr lang="en-US" sz="2800" dirty="0"/>
              <a:t> </a:t>
            </a:r>
            <a:r>
              <a:rPr lang="my-MM" sz="2800" dirty="0"/>
              <a:t>လင်းဆန့်ကျင်သူ၊ဘုရားမဲ့ဝါဒီနှင့်ဘုရားသခင်အားပြစ်မှားသူများမှမဟုတ်ဘဲ၊ခရစ်တော်ကိုနှုတ်ဖြင့်သာဝန်ခံပြီးအသက်တာနှင့်မညီသောယုံကြည်သူများပင်ဖြစ်သည်။ထိုသူတို့ကြောင့်သာအစ္စရေးတို့၏ဘုရားသခင်၏ကောင်းချီးများတားဆီးခံရပြီးအသင်းတော်အပေါ်၌အားနည်းမှုများဆိုက်ရောက်ကာ၊လွယ်လွယ်နှင့်မပြေလည်နိုင်သောအရှက်ကွဲခြင်းများ ဖြစ်ပေါ်ရသည်...</a:t>
            </a:r>
            <a:br>
              <a:rPr lang="my-MM" sz="2800" dirty="0"/>
            </a:br>
            <a:endParaRPr lang="en-US" sz="2800" dirty="0"/>
          </a:p>
          <a:p>
            <a:r>
              <a:rPr lang="my-MM" sz="2800" dirty="0"/>
              <a:t>ခရစ်ယာန်ဘာသာသည်ဥပုသ်နေ့တွင်သာအထင်ကရပြသရန်သို့မဟုတ်ဝတ်ပြုရာဌာန၌သာခင်းကျင်းပြသရန်မဟုတ်ပါ။၎င်းသည်တစ်ပတ်လုံး၏နေ့တိုင်းအတွက်နှင့်နေရာတိုင်းအတွက်ဖြစ်သည်။၎င်း၏တောင်းဆိုချက်များကိုလုပ်ငန်းခွင်တွင်ဖြစ်စေ၊အိမ်တွင်ဖြစ်စေ၊ညီအစ်ကိုများနှင့်လောကီသူများနှင့်ကုန်သွယ်</a:t>
            </a:r>
            <a:r>
              <a:rPr lang="en-US" sz="2800" dirty="0"/>
              <a:t> </a:t>
            </a:r>
            <a:r>
              <a:rPr lang="my-MM" sz="2800" dirty="0"/>
              <a:t>သည့်အခါတွင်ဖြစ်စေ အသိအမှတ်ပြု၍ နာခံလိုက်နာရမည်..."</a:t>
            </a:r>
          </a:p>
          <a:p>
            <a:br>
              <a:rPr lang="my-MM" sz="2800" dirty="0"/>
            </a:b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6812573" y="5864372"/>
            <a:ext cx="526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5475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7</cp:revision>
  <dcterms:created xsi:type="dcterms:W3CDTF">2025-10-26T12:35:34Z</dcterms:created>
  <dcterms:modified xsi:type="dcterms:W3CDTF">2025-10-26T14:51:54Z</dcterms:modified>
</cp:coreProperties>
</file>