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7" r:id="rId3"/>
    <p:sldId id="312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F247-B7B5-4E13-B949-0BCE0EDA832E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74B75-407C-4EC4-A957-FEAE374D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74B75-407C-4EC4-A957-FEAE374D5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4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E635A-2AAA-47F7-B4EC-D23B2A04AD6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2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7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0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6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4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0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8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2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7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6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4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9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2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1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5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7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1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16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5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915704" y="66216"/>
            <a:ext cx="4828065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lvl="0" algn="ctr">
              <a:lnSpc>
                <a:spcPct val="150000"/>
              </a:lnSpc>
            </a:pPr>
            <a:r>
              <a:rPr lang="my-MM" sz="4800" dirty="0"/>
              <a:t>အဆုံးစွန်သစ္စာ</a:t>
            </a:r>
            <a:r>
              <a:rPr lang="en-US" sz="4800" dirty="0"/>
              <a:t> </a:t>
            </a:r>
            <a:r>
              <a:rPr lang="my-MM" sz="4800" dirty="0"/>
              <a:t>စောင့်ခြင်း၊စစ်မက်ဇုံအတွင်းတွင်ပင် ကိုးကွယ်ခြင်း</a:t>
            </a:r>
            <a:endParaRPr kumimoji="0" lang="en" sz="4800" b="1" i="0" u="none" strike="noStrike" kern="1200" cap="none" spc="0" normalizeH="0" baseline="0" noProof="0" dirty="0">
              <a:ln w="9525">
                <a:noFill/>
                <a:prstDash val="solid"/>
              </a:ln>
              <a:solidFill>
                <a:srgbClr val="AC503C"/>
              </a:solidFill>
              <a:effectLst>
                <a:outerShdw blurRad="12700" dist="38100" dir="2700000" algn="tl" rotWithShape="0">
                  <a:srgbClr val="87832A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79752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7 for November 15, 2025</a:t>
            </a: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18522" y="580030"/>
            <a:ext cx="824299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" sz="7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 </a:t>
            </a:r>
            <a:r>
              <a:rPr lang="my-MM" sz="6600" b="1" dirty="0">
                <a:highlight>
                  <a:srgbClr val="F39D91"/>
                </a:highlight>
              </a:rPr>
              <a:t>ကိုးကွယ်ရာအထူးနေရာ</a:t>
            </a:r>
            <a:endParaRPr kumimoji="0" lang="en" sz="6600" b="1" i="0" u="none" strike="noStrike" kern="1200" cap="none" spc="0" normalizeH="0" baseline="0" noProof="0" dirty="0">
              <a:ln/>
              <a:solidFill>
                <a:srgbClr val="8B5299"/>
              </a:solidFill>
              <a:effectLst>
                <a:outerShdw blurRad="38100" dist="38100" dir="2700000" algn="tl">
                  <a:srgbClr val="FFFF66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-1" y="12316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တဲတော်ကိုစိုက်ထူခြင်း (ယောရှု ၁၈:၁)</a:t>
            </a:r>
            <a:endParaRPr lang="en" sz="3200" b="1" dirty="0"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79513" y="641712"/>
            <a:ext cx="12030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'ထို​ပြည်​ကို အောင်​နိုင်​ပြီးနောက် အစ္စရေး​လူထု​တစ်ရပ်လုံး ရှိလော​အရပ်​၌ စုရုံး​၍ တွေ့ဆုံစည်းဝေးရာ​တဲ​တော်​ကို တည်​ကြ​၏​။ ‘</a:t>
            </a:r>
          </a:p>
          <a:p>
            <a:pPr lvl="0"/>
            <a:r>
              <a:rPr lang="en-US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				</a:t>
            </a:r>
            <a:r>
              <a:rPr lang="my-MM" b="1" dirty="0">
                <a:solidFill>
                  <a:srgbClr val="FF99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ယောရှုမှတ်စာ 18:1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67" y="1533140"/>
            <a:ext cx="7108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အစ္စရေးတို့သည် ထိုပြည်ကို အောင်မြင်စွာ သိမ်းပိုက်နိုင်ခဲ့ပြီး နယ်မြေများကို ထင်ရှားသော တစ်စိတ်တစ်ပိုင်းအား ခွဲဝေပေးအပ်ခဲ့သော်လည်း တစ်ပါးသော လူမျိုးခုနှစ်ပါးမှာ သူတို့၏ အစုအပိုင်းကို မရရှိသေးပေ။ ရုဗင်၊ဂဒ်နှင့် မနာရှေတစ်ဝက်တို့၏ စစ်သူရဲများအား ယော်ဒန်မြစ်အရှေ့ဘက်ရှိ သူတို့၏နယ်မြေများသို့ ပြန်လည်ခွင့်ပြုခဲ့သည်။ (ယောရှု အခန်းကြီး ၁၈-၂၂)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36663" y="4270767"/>
            <a:ext cx="6081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ဘုရားသခင်၏မျက်မြင်ကျိန်းဝပ်ရာနေရာဖြစ်သောသန့်ရှင်းရာဌာနသည်လူအားလုံးစည်းလုံးစွာဝတ်ပြုကိုးကွယ်ရာနေရာဖြစ်သည်။ ဘုရားသခင်၏ရှေ့တော်မှောက်တော်မရှိပါကမြေယာပိုင်ဆိုင်မှုသည် အဓိပ္ပာယ်မရှိပါ။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83867" y="3027740"/>
            <a:ext cx="7108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မှန်ပါသည်။လူမျိုးများကွဲခွားသွားခြင်းမပြုမီ၊အထူးခြားဆုံးနှင့်အခြေခံအကျဆုံးသောလုပ်ဆောင်ချက်တစ်ရပ်ကိုဆောင်ရွက်ခဲ့ကြသည် - ယင်းမှာ အစ္စရေးတို့၏ ကိုးကွယ်ရေးဗဟိုချက်ဖြစ်သော တဲတော်ကို စိုက်ထူခြင်း (ယောရှု ၁၈:၁) 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3" y="5531066"/>
            <a:ext cx="6276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ယနေ့ခေတ်တွင် ကျော်လွှားရမည့် ခေတ်သစ်နှင့် ပို့စ်မော်ဒန် ဘီလူးကြီးများ ရှိနေသေးချိန်တွင် ယေရှုသည် ကျွန်ုပ်တို့အတွက် ကြားဝင်ဆောင်ရွက်ပေးသည့် ကောင်းကင်သန့်ရှင်းရာဌာနကို အာရုံစိုက်ရန် အလွန်အရေးကြီးပါသည်။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415884" y="1108018"/>
            <a:ext cx="94376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400" dirty="0"/>
              <a:t>“မောရှေက တရားဟောရာကျမ်းတစ်ကျမ်းလုံးကို လူထုအား ဟောကြားပြီး ရက်သတ္တပတ် အနည်းငယ်မျှသာ ကြာမြင့်ခဲ့သော်လည်း၊ ယခုမူ ယောရှုသည် တရားတော်ကို ထပ်မံဖတ်ကြားခဲ့သည်။”</a:t>
            </a:r>
            <a:br>
              <a:rPr lang="my-MM" sz="2400" dirty="0"/>
            </a:br>
            <a:r>
              <a:rPr lang="my-MM" sz="2400" dirty="0"/>
              <a:t>အစ္စရေးယောက်ျားများသာမက“မိန်းမအပေါင်းတို့နှင့်ကလေးသူငယ်အပေါင်းတို့သည်”တရားတော်ဖတ်ကြားခြင်းကိုနားထောင်ခဲ့ကြသည်။အကြောင်းမှာသူတို့သည်လည်းမိမိတို့၏တာဝန်ကိုသိရှိပြီးဆောင်ရွက်ရန်အရေးကြီးသောကြောင့်ဖြစ်သည်။ […]သမ္မာကျမ်းစာ၏ အခန်းချုပ်စကားချီးတိုင်းသည် ဘုရားသခင်၏ လူသားများထံသို့ ဆက်သွယ်ချက်တစ်ရပ်ဖြစ်သည်။ ကျွန်ုပ်တို့သည်၎င်း၏ပညတ်တော်များကိုလက်များ၌အဆောင်အယောင်အဖြစ် ၎င်း၊မျက်စိကြားတွင်နဖူးစည်းအဖြစ်၎င်းချည်နှောင်သင့်သည်။အကယ်၍လေ့လာနာခံပါက၊ယင်းသည်ဘုရားသခင်၏လူများကိုနေ့အခါတွင်တိမ်တိုင်ဖြင့်၎င်း၊ ညဉ့်အခါတွင် မီးတိုင်ဖြင့်၎င်း အစ္စရေးလူမျိုးတို့ ပို့ဆောင်ခြင်းခံရသကဲ့သို့ ပို့ဆောင်ပေးလိမ့်မည်။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4554092" y="5580705"/>
            <a:ext cx="622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pp. 500-504)</a:t>
            </a:r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35517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4" b="315"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036011" y="3592400"/>
            <a:ext cx="4101806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800" dirty="0"/>
              <a:t>"ဘုရားသခင်၏နိုင်ငံတော်</a:t>
            </a:r>
            <a:r>
              <a:rPr lang="en-US" sz="2800" dirty="0"/>
              <a:t> </a:t>
            </a:r>
            <a:r>
              <a:rPr lang="my-MM" sz="2800" dirty="0"/>
              <a:t>နှင့်ဖြောင့်မတ်ခြင်းတရားတော်ကိုရှေးဦးစွာရှာကြလော့။နောက်မှထိုအရာများကို ထပ်၍ပေးတော်မူ လတ္တံ့" (မဿဲ၊ ၆း၃၃)။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2601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0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91199" y="3288030"/>
            <a:ext cx="640080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highlight>
                  <a:srgbClr val="FDEC58"/>
                </a:highlight>
              </a:rPr>
              <a:t>သိမ်းပိုက်ခြင်းမပြုမီ ကိုးကွယ်ခြင်း-</a:t>
            </a:r>
            <a:endParaRPr lang="en-US" b="1" dirty="0">
              <a:highlight>
                <a:srgbClr val="FDEC58"/>
              </a:highlight>
            </a:endParaRPr>
          </a:p>
          <a:p>
            <a:pPr lvl="0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b="1" dirty="0">
                <a:solidFill>
                  <a:schemeClr val="bg1"/>
                </a:solidFill>
              </a:rPr>
              <a:t>ပဋိညာဉ်တရားကို ပြန်လည်အသက်သွင်းခြင်း (ယောရှု ၅:၁-၉)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ခါနာန်ပြည်၌ ပဌမပသခါပွဲ (ယောရှု ၅:၁၀-၁၂)</a:t>
            </a:r>
            <a:endParaRPr lang="en-US" b="1" dirty="0">
              <a:solidFill>
                <a:schemeClr val="bg1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highlight>
                  <a:srgbClr val="E19EBD"/>
                </a:highlight>
              </a:rPr>
              <a:t>တောင်များအကြား ကိုးကွယ်ခြင်း-</a:t>
            </a:r>
            <a:endParaRPr lang="en-US" b="1" dirty="0">
              <a:highlight>
                <a:srgbClr val="E19EBD"/>
              </a:highlight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ကိုးကွယ်ရန် ယဇ်ပလ္လင် (ယောရှု ၈:၃၀-၃၁)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prstClr val="white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ပညတ်တရားကို အောက်မေ့ခြင်း (ယောရှု ၈:၃၂-၃၅)</a:t>
            </a:r>
            <a:endParaRPr lang="en-US" b="1" dirty="0">
              <a:solidFill>
                <a:prstClr val="white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spcBef>
                <a:spcPts val="600"/>
              </a:spcBef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b="1" dirty="0">
                <a:highlight>
                  <a:srgbClr val="F39D91"/>
                </a:highlight>
              </a:rPr>
              <a:t>ကိုးကွယ်ရာအထူးနေရာ-</a:t>
            </a:r>
            <a:endParaRPr lang="en-US" b="1" dirty="0">
              <a:highlight>
                <a:srgbClr val="F39D91"/>
              </a:highlight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တဲတော်ကိုစိုက်ထူခြင်း (ယောရှု ၁၈:၁)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97919"/>
            <a:ext cx="925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်ဒန်မြစ်ကိုအံ့ဖွယ်သောဖြတ်ကူးခြင်းအကြောင်းကိုကြားသိရသောအခါခါနာန်ပြည်ရှိဘုရင်အပေါင်းတို့သည်ကြောက်လန့်တုန်လှုပ်သွားကြသည်(ယောရှု၅:၁)။ထိုသို့ဖြင့်စစ်ရေးအရချက်ချင်းသိမ်းပိုက်နိုင်</a:t>
            </a:r>
            <a:r>
              <a:rPr lang="en-US" b="1" dirty="0"/>
              <a:t> </a:t>
            </a:r>
            <a:r>
              <a:rPr lang="my-MM" b="1" dirty="0"/>
              <a:t>ရန် မြေပြင်ပြင်ဆင်မှု ပြည့်စုံသွားလေသည်။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411024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633311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48" y="4827968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37386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248" y="5190288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58782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7" y="466422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62216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86" y="2401636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သိမ်းပိုက်ခြင်း နိဂုံးချုပ်ခါနီးတွင် သူတို့သည် ရှိလောမြို့တွင် သန့်ရှင်းရာဌာနကို တည်ဆောက်ခဲ့သည်- ဝတ်ပြုကိုးကွယ်မှုဆိုင်ရာ မှတ်တိုင်အသစ်တစ်ခုကို ရရှိခဲ့သည်။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73" y="1637706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တိုက်ခိုက်သိမ်းပိုက်ခြင်းအလယ်တွင်သူတို့သည်ဧဗာလနှင့်ဂေရိဇိမ်တောင်တို့ကြားရှိကြီးမားသောစုဝေးပွဲတစ်ခုတွင် ထာဝရဘုရားအားမိမိတို့ကိုယ်ကိုပြန်လည်ဆပ်ကပ်ရန်အနားယူဖို့လည်း ဆုံးဖြတ်ခဲ့ကြသည်။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86" y="991375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သို့သော်ဤသည်မှာအစ္စရေးတို့၏ဦးစားပေးအရေးကိစ္စမဖြစ်သေးပါ။သူတို့သည်ပထမဦးစွာဘုရားသခင်နှင့် ဆက်ဆံရေးကို ရှာဖွေရမည်ဖြစ်သည်။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69322" y="818322"/>
            <a:ext cx="822267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7200" b="1" dirty="0">
                <a:highlight>
                  <a:srgbClr val="FDEC58"/>
                </a:highlight>
              </a:rPr>
              <a:t>သိမ်းပိုက်ခြင်းမပြုမီ ကိုးကွယ်ခြင်း</a:t>
            </a:r>
            <a:endParaRPr kumimoji="0" lang="en" sz="7200" b="1" i="0" u="none" strike="noStrike" kern="1200" cap="none" spc="0" normalizeH="0" baseline="0" noProof="0" dirty="0">
              <a:ln/>
              <a:solidFill>
                <a:srgbClr val="B63D3B"/>
              </a:solidFill>
              <a:effectLst>
                <a:outerShdw blurRad="38100" dist="38100" dir="2700000" algn="tl">
                  <a:srgbClr val="FFFF66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727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ပဋိညာဉ်တရားကို ပြန်လည်အသက်သွင်းခြင်း (ယောရှု ၅:၁-၉)</a:t>
            </a:r>
            <a:endParaRPr lang="en" sz="3200" b="1" dirty="0">
              <a:solidFill>
                <a:schemeClr val="bg1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657522"/>
            <a:ext cx="986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99FF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'ထို​အချိန်​ကာလ​တွင်ထာဝရဘုရား​ကယောရှု​အား “​မီးခတ်ကျောက်​ဓား​ကို​ပြုလုပ်​၍ အစ္စရေး​အမျိုးသား​တို့​အား ဒုတိယအကြိမ်အရေဖျားလှီး​ပေး​လော့​”​ဟုမိန့်​တော်မူ​၏​။ 'ယောရှုမှတ်စာ 5:2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rgbClr val="0099FF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30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ဂိလဂလသည် အစ္စရေးတို့၏ စခန်းနှင့် စစ်ဆင်ရေးဗဟိုဌာနအမည်ဖြစ်ပြီးဤအမည်ကို မည်သည့်အဓိပ္ပာယ်ဖြင့် ပေးထားသနည်း (ယောရှု ၅:၉)။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3429" y="1520068"/>
            <a:ext cx="3167479" cy="220123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170302" y="4771760"/>
            <a:ext cx="59832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ဋိညာဉ်ကိုပြန်လည်သက်တမ်းတိုးရန်အတွက်ထိုရုပ်ပိုင်းဆိုင်ရာလက္ခဏာကိုပြန်လည်ပြုလုပ်ရန်လိုအပ်ပါသည်(ကမ္ဘာဦး၁၇:၁၀)။ဤလုပ်ရပ်သည်အရေးကြီးသောအရာကိုဦးစားပေးခဲ့သည်။ကျွန်ုပ်တို့အတွက်၎င်းသည်လိုက်နာရမည့်စံနမူနာတစ်ခုဖြစ်သည်“ဘုရားသ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ခင်၏နိုင်ငံတော်နှင့်ဖြောင့်မတ်ခြင်းတရားကိုဦးစွာရှာကြလော့။သို့ပြုလျှင်ဤအရာအလုံးစုံကိုသင်တို့အားပေးတော်မူလတ္တံ့။” (မဿဲ ၆:၃၃)။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25" y="4836580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61092" y="3429684"/>
            <a:ext cx="1203090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ပထမဆုံးပသခါပွဲကိုမစားမီတွင်ဣသရေလအမျိုးသားများသည်အရေဖျားလှီးခြင်းကိုခံယူခဲ့ကြ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ည်၊အဘယ်ကြောင့်ဆိုသော်အရေဖျားလှီးခြင်းကိုမခံသောသူမည်သူမျှပါဝင်ခွင့်မရှိသောကြောင့်ဖြစ်သည်(ထွက်မြောက်ရာ ၁၂:၄၈)။ သို့သော်သူတို့သည်ခါနာန်ပြည်သို့ပထမဆုံးအကြိမ်ဝင်ရောက်ရန်ငြင်းဆိုခဲ့သောကြောင့် ပဋိညာဉ်ပျက်ပြားသွားပြီး ဣသရေလအမျိုးသား မည်သူမျှ တော၌ အရေဖျားလှီးခြင်းကို မခံယူခဲ့ကြပါ (ယောရှု ၅:၅)။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9" y="4910758"/>
            <a:ext cx="2970843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61092" y="2228671"/>
            <a:ext cx="867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အီဂျစ်ပြည်မှထွက်ခွာပြီးနှစ်ပေါင်း၄၀ကျော်ကြာသော်လည်းအစ္စရေးတို့သည်ကတိတော်ပြည်ကို မဝင်ရောက်ရသေးခဲ့ပေ။ယခုတွင်သူတို့ခြေထောက်များသည်ထိုပြည်ပေါ်၌ရပ်တည်နေပြီဖြစ်</a:t>
            </a:r>
            <a:r>
              <a:rPr lang="en-US" b="1" dirty="0"/>
              <a:t> </a:t>
            </a:r>
            <a:r>
              <a:rPr lang="my-MM" b="1" dirty="0"/>
              <a:t>သည်။"အီဂျစ်ပြည်၏အရှက်ရေး"ကိုဖယ်ရှားပစ်ရန်နှင့်ဘုရားသခင်နှင့်ပဋိညာဉ်တရားကိုပြန်</a:t>
            </a:r>
            <a:r>
              <a:rPr lang="en-US" b="1" dirty="0"/>
              <a:t> </a:t>
            </a:r>
            <a:r>
              <a:rPr lang="my-MM" b="1" dirty="0"/>
              <a:t>လည်အသက်သွင်းရန် အချိန်တန်ပြီဖြစ်သည်။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-415" y="1057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ခါနာန်ပြည်၌ ပဌမပသခါပွဲ (ယောရှု ၅:၁၀-၁၂)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647997"/>
            <a:ext cx="1082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'အစ္စရေး​အမျိုးသား​တို့​သည် ဂိလဂါလ​အရပ်​၌ စခန်းချ​၍ ထို​လ​တစ်ဆယ့်​လေး​ရက်​၊ နေဝင်ချိန်​တွင် ဂျေရိခေါ​လွင်ပြင်​၌ ပသခါပွဲတော်​ကို ကျင်းပ​ကြ​၏​။ 'ယောရှုမှတ်စာ 5:10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25481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y-MM" dirty="0"/>
              <a:t>အီဂျစ်</a:t>
            </a: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762422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y-MM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ခါနာန်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706218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အရေဖျားလှီး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ခြင်းနှင့်ပသခါပွဲ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492112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667955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8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ပင်လယ်နီကိုဖြတ်ကူးခြင်း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45384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248692" y="1970016"/>
            <a:ext cx="1714500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y-MM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သဲကန္တာရ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034586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8800689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အရေဖျားလှီး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ခြင်းနှင့်ပသခါပွဲ</a:t>
            </a:r>
            <a:endParaRPr lang="en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54831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7219954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my-MM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ယော်ဒန်မြစ်ကိုဖြတ်ကူးခြင်း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58658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700584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85724" y="1433304"/>
            <a:ext cx="12020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600" b="1" dirty="0"/>
              <a:t>မှန်ပါသည်။အစ္စရေးတို့၏အေဂျစ်မှခါနာန်သို့ ခရီးသည်"</a:t>
            </a:r>
            <a:r>
              <a:rPr lang="en-US" sz="1600" b="1" dirty="0"/>
              <a:t>chiastic" (</a:t>
            </a:r>
            <a:r>
              <a:rPr lang="my-MM" sz="1600" b="1" dirty="0"/>
              <a:t>ချိုင်းယားစ်)သို့မဟုတ်ပြောင်းပြန်အစဉ်လိုက်ထပ်တူဖြစ်စဉ်ကိုလိုက်နာခဲ့ပါသည်။ ၎င်းကို အောက်ပါဇယားဖြင့် ရှင်းလင်းနိုင်ပါသည်-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174930" y="2931477"/>
            <a:ext cx="592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ထမပသခါပွဲသည်အီဂျစ်ပြည်မှလွတ်မြောက်ခြင်း၏သင်္ကေတတစ်ခုဖြစ်သည်။မျိုးဆက်သစ်များကျင်းပသောဒုတိယပသခါပွဲသည်ကတိတော်ပြည်ကိုပိုင်ဆိုင်ခြင်း၏သင်္ကေတတစ်ခု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174930" y="5137328"/>
            <a:ext cx="58413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ယခုအခါ ၎င်းတို့သည် ကျွန်ုပ်တို့အား အဲဂုတ္တိပြည် (ဆိုလိုသည်မှာ ကျွန်ုပ်တို့၏အပြစ်မှ) ထွက်ခွာစေပြီး ကတိတော်ပြည်သို့ ပို့ဆောင်သော ကျွန်ုပ်တို့၏ကယ်တင်ရှင်၏ ကိုယ်ခန္ဓာနှင့် အသွေးတော်ကို ကိုယ်စားပြုသော သင်္ကေတများဖြစ်သည် (၁ ကောရိန္သု ၁၁:၂၃-၂၆)။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174930" y="3854807"/>
            <a:ext cx="584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ရှုသည်လက်ဝါးကပ်တိုင်မှာကွပ်မျက်ခံရခြင်းမပြုမီအချိန်အနည်းငယ်အလိုတွင်ဤအခမ်းအနားကိုသင်္ကေတအသစ်များဖြင့် အဓိပ္ပာယ်အသစ်တစ်ခုပေးခဲ့သည်-သိုးသငယ်သည်မုန့်ဖြစ်လာပြီး အသွေးသည် စပျစ်ရည်ဖြစ်လာသည်။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-66876" y="730857"/>
            <a:ext cx="824299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7200" b="1" dirty="0">
                <a:highlight>
                  <a:srgbClr val="E19EBD"/>
                </a:highlight>
              </a:rPr>
              <a:t>တောင်များအကြား ကိုးကွယ်ခြင်း</a:t>
            </a:r>
            <a:endParaRPr kumimoji="0" lang="en" sz="7200" b="1" i="0" u="none" strike="noStrike" kern="1200" cap="none" spc="0" normalizeH="0" baseline="0" noProof="0" dirty="0">
              <a:ln/>
              <a:solidFill>
                <a:srgbClr val="A75A2B"/>
              </a:solidFill>
              <a:effectLst>
                <a:outerShdw blurRad="38100" dist="38100" dir="2700000" algn="tl">
                  <a:srgbClr val="FFFF66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711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ကိုးကွယ်ရန် ယဇ်ပလ္လင် (ယောရှု ၈:၃၀-၃၁)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-209963" y="582332"/>
            <a:ext cx="12401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နောက်ယောရှု​သည်ဧဗလ​တောင်​ပေါ်၌အစ္စရေး​လူမျိုး​၏​ဘုရားသခင်​ထာဝရဘုရား​အဖို့ယဇ်ပလ္လင်​ကို​တည်​လေ​၏​။ 'ယောရှုမှတ်စာ 8:30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AFE6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423328" y="1074254"/>
            <a:ext cx="756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မောရှေသည်ခါနာန်ပြည်သို့ဝင်ရောက်သောအခါဧဗလတောင်ပေါ်တွင်ယဇ်ပလ္လင်တစ်ခု တည်ဆောက်ရမည်ဖြစ်ပြီး ဘုရားသခင်အား ချီးမွမ်းရမည် (တရားဟောရာ ၂၇:၅-၇) ဟု မိန့်မှာခဲ့သည်။ အဘယ်ကြောင့် ဧဗလတောင်ပေါ်တွင် ဂေရဇိမ်တောင်ပေါ်တွင် မဟုတ်ဘဲ ဖြစ်ရသနည်း။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3"/>
            <a:ext cx="4223302" cy="422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4" y="5479643"/>
            <a:ext cx="8023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မ်းပိုက်ခြင်းအလယ်တွင်ဣသရေလလူမျိုးသည်ဘုရားသခင်ထံမိမိကိုယ်ကိုယ်ပြန်လည်ဆက်ကပ်ရန်အချိန်ယူခဲ့ကြသည်။ဤသည်မှာ၎င်းတို့၏ပုံသက်သေကိုတုပရန်၊တစ်ဦးချင်းအနေဖြင့်သာမက ဘုရားသခင်ရွေးချယ်ထားသောလူမျိုးအနေဖြင့်ပါ ဘုရားသခင်ထံ မိမိကိုယ်ကိုယ် ပြန်လည်ဆက်ကပ်ရန် ကျွန်ုပ်တို့အား ဖိတ်ခေါ်ချက်တစ်ခုဖြစ်သည်။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423328" y="3498220"/>
            <a:ext cx="3726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ရှုသည်ကျွန်ုပ်တို့အတွက်ကျိန်ခြင်းခံရသောကြောင့်ကျွန်ုပ်တို့သည်ကောင်းချီးမင်္ဂလာကိုခံယူနိုင်ပါသည် (ဂလာတိ ၃:၁၃၁၄)။ဤယဇ်ပလ္လင်သည်ကျွန်ုပ်တို့အတွက် ယေရှု၏ ပူဇော်သက္ကာကို ထင်ရှားစွာ ပုံဖော်ပေးပါသည်။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353755" y="2274583"/>
            <a:ext cx="7768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အထိမ်းအမှတ်ကျောက်တိုင်ပေါ်တွင် ရေးထိုးပြီး လူတို့အား ဖတ်ကြားရမည့် ယဇ်ပလ္လင်နှင့်ပညတ်တရားနှစ်ခုစလုံးသည်ကောင်းချီးမင်္ဂလာနှင့်ကျိန်စာများနှင့်ဆက်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စပ်နေသည်။ (တရားဟောရာ၂၇:၁၂၁၃)။ကောင်းချီးမင်္ဂလာကိုဂေရဇိမ်တောင်ပေါ်တွင် ကြေငြာခဲ့ပြီး ကျိန်စာကို ဧဗလတောင်ပေါ်တွင် ကြေငြာခဲ့သည်။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0" y="36780"/>
            <a:ext cx="1076606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lvl="1"/>
            <a:r>
              <a:rPr lang="my-MM" sz="2800" b="1" dirty="0">
                <a:solidFill>
                  <a:prstClr val="white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ပညတ်တရားကိုအောက်မေ့ခြင်း(ယောရှု ၈:၃၂-၃၅)</a:t>
            </a:r>
            <a:endParaRPr lang="en-US" sz="2800" b="1" dirty="0">
              <a:solidFill>
                <a:prstClr val="white"/>
              </a:solidFill>
              <a:effectLst>
                <a:glow rad="38100">
                  <a:srgbClr val="345E4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108504" y="653422"/>
            <a:ext cx="69315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855143"/>
                </a:solidFill>
                <a:latin typeface="Comic Sans MS" panose="030F0702030302020204" pitchFamily="66" charset="0"/>
              </a:rPr>
              <a:t>'ထို့နောက်အစ္စရေး​အမျိုးသား​တို့မျက်စိ​ရှေ့​တွင်​ပင်မောရှေ​၏​ပညတ်တရား​ကျမ်း​ကို ကျောက်တုံး​ပေါ်တွင် ကူးရေး​လေ​၏​။ 'ယောရှုမှတ်စာ 8:32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85514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264736" y="1381879"/>
            <a:ext cx="6842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ဧဗာလတောင်ပေါ်တွင်ယဇ်ပလ္လင်ကိုတည်ဆောက်ပြီးနောက်၊ယောရှုသည်ကျောက်တုံးအချို့ကိုစိုက်ထူကာထုံးဖြင့်သုတ်လိမ်းခဲ့သည်။ထို့နောက်ယင်းကျောက်တုံးများပေါ်တွင် တရားတော်၏ မိတ္တူ [တရားဟောရာကျမ်းတွင် ပါဝင်သော ပညတ်တော်ဆယ်ပါးနှင့် အမျိုးမျိုးသော ပညတ်ချက်များ၊ ကောင်းချီးမင်္ဂလာများနှင့် အကျိန်းများ] ကို ကမ္ဗည်းရေးထိုးခဲ့သည် (ယောရှု ၈:၃၂၊ တရားဟောရာ ၂၇:၂-၃)။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648" y="157452"/>
            <a:ext cx="4909848" cy="4909848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040084" y="5377109"/>
            <a:ext cx="5151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၏ကိုယ်ရေးကိုယ်တာပြန်လည်ဆန်းသစ်ခြင်းအပြင်၊သန့်ရှင်းသောပွဲတော်သည်ဘုရားသခင်၏လူများအနေဖြင့် ကျွန်ုပ်တို့အား ပြန်လည်ဆန်းသစ်ခြင်း၏ အထူးအခိုက်အတန့်ကိုလည်း ပေးစွမ်းသည်။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197953" y="4642288"/>
            <a:ext cx="46205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သည်မှာကျွန်ုပ်တို့အတွက်လည်းဖြစ်သည်။ဘုရားသခင်၏ကျန်ကြွင်းသောလူမျိုးအနေဖြင့်ကိုယ်တော်သည်ကျွန်ုပ်တို့အားဤနေရာအထိမည်သို့ပို့ဆောင်ပေးခဲ့သည်နှင့်ကျွန်ုပ်တို့အားပေးအပ်ခဲ့သောကောင်းချီးမင်္ဂလာများကိုအောက်မေ့သတိရခြင်းဖြင့်ကိုယ်တော်နှင့်ကျွန်ုပ်တို့၏ပဋိညာဉ်ကိုအခါအားလျော်စွာ ပြန်လည်သက်တမ်းတိုးရမည်။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0823" y="4420313"/>
            <a:ext cx="2143365" cy="225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197954" y="3175276"/>
            <a:ext cx="68421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အဆုံး၌ တရားတော်ကို လူအများအား ဖတ်ကြားခဲ့ရာ၊ လူစုနှစ်စုကို တောင်နှစ်လုံး၏ ဘေးတစ်ဖက်စီတွင် ခြားနားစွာ ထားရှိခဲ့သည် (ယောရှု ၈:၃၃-၃၅)။ ဤနည်းအားဖြင့် ဘုရားသခင်နှင့် သူ၏လူမျိုးကြားရှိ ပဋိညာဉ်တရားသည် ပြန်လည်အသက်သွင်းခြင်း ခံခဲ့ရသည်။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5166</Words>
  <Application>Microsoft Office PowerPoint</Application>
  <PresentationFormat>Widescreen</PresentationFormat>
  <Paragraphs>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7</cp:revision>
  <dcterms:created xsi:type="dcterms:W3CDTF">2025-10-27T13:47:56Z</dcterms:created>
  <dcterms:modified xsi:type="dcterms:W3CDTF">2025-10-27T16:02:14Z</dcterms:modified>
</cp:coreProperties>
</file>