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07" r:id="rId3"/>
    <p:sldId id="311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  <p:sldId id="3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132" y="-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2EAC0A-7247-4085-BDB4-DD16F1BC7602}">
      <dgm:prSet custT="1"/>
      <dgm:spPr/>
      <dgm:t>
        <a:bodyPr/>
        <a:lstStyle/>
        <a:p>
          <a:r>
            <a:rPr lang="my-MM" sz="1600" b="1" dirty="0"/>
            <a:t>ယုံကြည်ခြင်းသည် အချက်အလကများကိုလျစ်လျူရှုခြင်းမဟုတ်ပါ၊၎င်းသည်နားလည်မှု၏ကွဲပြားသောရှုထောင့်ကိုပေးစွမ်းရုံသာဖြစ်သည်</a:t>
          </a:r>
          <a:endParaRPr lang="es-ES" sz="1600" dirty="0"/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lang="es-ES" sz="2000"/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lang="es-ES" sz="2000"/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r>
            <a:rPr lang="my-MM" sz="1600" b="1" dirty="0"/>
            <a:t>ညည်းညူမည့်အစား၊ဘုရားသခင်၏အ စီအစဉ်များကိုယုံ</a:t>
          </a:r>
          <a:r>
            <a:rPr lang="en-US" sz="1600" b="1" dirty="0"/>
            <a:t> </a:t>
          </a:r>
          <a:r>
            <a:rPr lang="my-MM" sz="1600" b="1" dirty="0"/>
            <a:t>ကြည်ကိုးစားပြီးနာခံရန် ကျွန်ုပ်တို့အား ခေါ်ဆောင်ပါသည်။</a:t>
          </a:r>
          <a:endParaRPr lang="es-ES" sz="1600" dirty="0"/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lang="es-ES" sz="2000"/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lang="es-ES" sz="2000"/>
        </a:p>
      </dgm:t>
    </dgm:pt>
    <dgm:pt modelId="{9EC13638-FA55-4568-ADE3-DF49C8C12E98}">
      <dgm:prSet custT="1"/>
      <dgm:spPr/>
      <dgm:t>
        <a:bodyPr/>
        <a:lstStyle/>
        <a:p>
          <a:r>
            <a:rPr lang="my-MM" sz="1600" b="1" dirty="0"/>
            <a:t>ဘုရားသခင်၌ အပြည့်အဝတည်နေသူများအတွက်</a:t>
          </a:r>
          <a:r>
            <a:rPr lang="en-US" sz="1600" b="1" dirty="0"/>
            <a:t> </a:t>
          </a:r>
          <a:r>
            <a:rPr lang="my-MM" sz="1600" b="1" dirty="0"/>
            <a:t>ကောင်းချီးမင်္ဂလာများရောက်ရှိလာပါသည်။</a:t>
          </a:r>
          <a:endParaRPr lang="es-ES" sz="1600" dirty="0"/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lang="es-ES" sz="2000"/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lang="es-ES" sz="2000"/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r>
            <a:rPr lang="my-MM" sz="1600" b="1" dirty="0"/>
            <a:t>ဘဝရဲ့ အတိုင်းအတာအားလုံးမှာ ဘုရားသခင် ချမှတ်ထားတဲ့ အစီအစဉ်တွေအ</a:t>
          </a:r>
          <a:r>
            <a:rPr lang="en-US" sz="1600" b="1" dirty="0"/>
            <a:t> </a:t>
          </a:r>
          <a:r>
            <a:rPr lang="my-MM" sz="1600" b="1" dirty="0"/>
            <a:t>တိုင်း နေထိုင်ရမယ်</a:t>
          </a:r>
          <a:endParaRPr lang="es-ES" sz="1600" dirty="0"/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lang="es-ES" sz="2000"/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lang="es-ES" sz="2000"/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r>
            <a:rPr lang="my-MM" sz="1600" b="1" i="0" dirty="0"/>
            <a:t>ဘုရားသခင်၏ အနားတွင် နေထိုင်ခြင်းသည် တန်ဖိုးရှိပါသည်</a:t>
          </a:r>
          <a:br>
            <a:rPr lang="my-MM" sz="1600" b="1" dirty="0"/>
          </a:br>
          <a:r>
            <a:rPr lang="my-MM" sz="1600" b="1" i="0" dirty="0"/>
            <a:t>(ဆာလံ ၈၄:၁၀)</a:t>
          </a:r>
          <a:endParaRPr lang="es-ES" sz="1600" b="1" dirty="0"/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lang="es-ES" sz="2000"/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lang="es-ES" sz="2000"/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LinFactNeighborX="-43054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50916" y="309"/>
          <a:ext cx="2765226" cy="27652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0320" rIns="1521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ယုံကြည်ခြင်းသည် အချက်အလကများကိုလျစ်လျူရှုခြင်းမဟုတ်ပါ၊၎င်းသည်နားလည်မှု၏ကွဲပြားသောရှုထောင့်ကိုပေးစွမ်းရုံသာဖြစ်သည်</a:t>
          </a:r>
          <a:endParaRPr lang="es-ES" sz="1600" kern="1200" dirty="0"/>
        </a:p>
      </dsp:txBody>
      <dsp:txXfrm>
        <a:off x="455874" y="405267"/>
        <a:ext cx="1955310" cy="1955310"/>
      </dsp:txXfrm>
    </dsp:sp>
    <dsp:sp modelId="{CD3EC9D1-B914-4A94-9073-BBD619FDAE34}">
      <dsp:nvSpPr>
        <dsp:cNvPr id="0" name=""/>
        <dsp:cNvSpPr/>
      </dsp:nvSpPr>
      <dsp:spPr>
        <a:xfrm>
          <a:off x="2396447" y="309"/>
          <a:ext cx="2765226" cy="2765226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0320" rIns="1521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ညည်းညူမည့်အစား၊ဘုရားသခင်၏အ စီအစဉ်များကိုယုံ</a:t>
          </a:r>
          <a:r>
            <a:rPr lang="en-US" sz="1600" b="1" kern="1200" dirty="0"/>
            <a:t> </a:t>
          </a:r>
          <a:r>
            <a:rPr lang="my-MM" sz="1600" b="1" kern="1200" dirty="0"/>
            <a:t>ကြည်ကိုးစားပြီးနာခံရန် ကျွန်ုပ်တို့အား ခေါ်ဆောင်ပါသည်။</a:t>
          </a:r>
          <a:endParaRPr lang="es-ES" sz="1600" kern="1200" dirty="0"/>
        </a:p>
      </dsp:txBody>
      <dsp:txXfrm>
        <a:off x="2801405" y="405267"/>
        <a:ext cx="1955310" cy="1955310"/>
      </dsp:txXfrm>
    </dsp:sp>
    <dsp:sp modelId="{B791761E-D005-4276-BFBD-78605CE50BF5}">
      <dsp:nvSpPr>
        <dsp:cNvPr id="0" name=""/>
        <dsp:cNvSpPr/>
      </dsp:nvSpPr>
      <dsp:spPr>
        <a:xfrm>
          <a:off x="4713385" y="309"/>
          <a:ext cx="2765226" cy="27652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0320" rIns="1521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ဘုရားသခင်၌ အပြည့်အဝတည်နေသူများအတွက်</a:t>
          </a:r>
          <a:r>
            <a:rPr lang="en-US" sz="1600" b="1" kern="1200" dirty="0"/>
            <a:t> </a:t>
          </a:r>
          <a:r>
            <a:rPr lang="my-MM" sz="1600" b="1" kern="1200" dirty="0"/>
            <a:t>ကောင်းချီးမင်္ဂလာများရောက်ရှိလာပါသည်။</a:t>
          </a:r>
          <a:endParaRPr lang="es-ES" sz="1600" kern="1200" dirty="0"/>
        </a:p>
      </dsp:txBody>
      <dsp:txXfrm>
        <a:off x="5118343" y="405267"/>
        <a:ext cx="1955310" cy="1955310"/>
      </dsp:txXfrm>
    </dsp:sp>
    <dsp:sp modelId="{DDBEDA38-D464-4DF7-BCB0-09E9A2DC813E}">
      <dsp:nvSpPr>
        <dsp:cNvPr id="0" name=""/>
        <dsp:cNvSpPr/>
      </dsp:nvSpPr>
      <dsp:spPr>
        <a:xfrm>
          <a:off x="7011277" y="309"/>
          <a:ext cx="2765226" cy="2765226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0320" rIns="1521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ဘဝရဲ့ အတိုင်းအတာအားလုံးမှာ ဘုရားသခင် ချမှတ်ထားတဲ့ အစီအစဉ်တွေအ</a:t>
          </a:r>
          <a:r>
            <a:rPr lang="en-US" sz="1600" b="1" kern="1200" dirty="0"/>
            <a:t> </a:t>
          </a:r>
          <a:r>
            <a:rPr lang="my-MM" sz="1600" b="1" kern="1200" dirty="0"/>
            <a:t>တိုင်း နေထိုင်ရမယ်</a:t>
          </a:r>
          <a:endParaRPr lang="es-ES" sz="1600" kern="1200" dirty="0"/>
        </a:p>
      </dsp:txBody>
      <dsp:txXfrm>
        <a:off x="7416235" y="405267"/>
        <a:ext cx="1955310" cy="1955310"/>
      </dsp:txXfrm>
    </dsp:sp>
    <dsp:sp modelId="{BE48992A-E860-4C40-A1D4-500F6D3DD78C}">
      <dsp:nvSpPr>
        <dsp:cNvPr id="0" name=""/>
        <dsp:cNvSpPr/>
      </dsp:nvSpPr>
      <dsp:spPr>
        <a:xfrm>
          <a:off x="9407722" y="309"/>
          <a:ext cx="2765226" cy="2765226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0320" rIns="1521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ဘုရားသခင်၏ အနားတွင် နေထိုင်ခြင်းသည် တန်ဖိုးရှိပါသည်</a:t>
          </a:r>
          <a:br>
            <a:rPr lang="my-MM" sz="1600" b="1" kern="1200" dirty="0"/>
          </a:br>
          <a:r>
            <a:rPr lang="my-MM" sz="1600" b="1" i="0" kern="1200" dirty="0"/>
            <a:t>(ဆာလံ ၈၄:၁၀)</a:t>
          </a:r>
          <a:endParaRPr lang="es-ES" sz="1600" b="1" kern="1200" dirty="0"/>
        </a:p>
      </dsp:txBody>
      <dsp:txXfrm>
        <a:off x="9812680" y="405267"/>
        <a:ext cx="1955310" cy="195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0E6F2-519E-488E-BFD4-335848E86329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F4D98-2ABA-4C34-8ABD-0C6BB009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2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F4D98-2ABA-4C34-8ABD-0C6BB0093F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64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F4D98-2ABA-4C34-8ABD-0C6BB0093F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5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56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2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1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4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53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0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73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5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35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14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6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9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24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8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2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38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0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4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6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5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5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18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6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90F6-2C90-B1DD-78A1-71DECFCC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302160FA-5764-BDA2-0BDC-A98EB56D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96" y="2761674"/>
            <a:ext cx="5798831" cy="3793068"/>
          </a:xfrm>
          <a:prstGeom prst="rect">
            <a:avLst/>
          </a:prstGeom>
          <a:ln w="38100" cap="sq">
            <a:solidFill>
              <a:srgbClr val="6886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que contiene persona, exterior, montaña, hombre&#10;&#10;El contenido generado por IA puede ser incorrecto.">
            <a:extLst>
              <a:ext uri="{FF2B5EF4-FFF2-40B4-BE49-F238E27FC236}">
                <a16:creationId xmlns:a16="http://schemas.microsoft.com/office/drawing/2014/main" id="{15F56F9E-282D-5CD7-CAD0-B9C1593C4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244205"/>
            <a:ext cx="5798831" cy="6310537"/>
          </a:xfrm>
          <a:prstGeom prst="rect">
            <a:avLst/>
          </a:prstGeom>
          <a:ln w="38100" cap="sq">
            <a:solidFill>
              <a:srgbClr val="8148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D46CA2-5464-8D1C-5063-EA6D6596A3EC}"/>
              </a:ext>
            </a:extLst>
          </p:cNvPr>
          <p:cNvSpPr txBox="1"/>
          <p:nvPr/>
        </p:nvSpPr>
        <p:spPr>
          <a:xfrm>
            <a:off x="197796" y="291831"/>
            <a:ext cx="5798831" cy="22418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my-MM" dirty="0"/>
              <a:t>ယုံကြည်ခြင်းဘီလူးကြီးများ၊</a:t>
            </a:r>
            <a:endParaRPr lang="en-US" dirty="0"/>
          </a:p>
          <a:p>
            <a:pPr lvl="0" algn="ctr"/>
            <a:r>
              <a:rPr lang="my-MM" dirty="0"/>
              <a:t> ယောရှုနှင့်ကာလက်</a:t>
            </a:r>
            <a:endParaRPr kumimoji="0" lang="en" sz="4800" b="1" i="0" u="none" strike="noStrike" kern="1200" cap="none" spc="0" normalizeH="0" baseline="0" noProof="0" dirty="0">
              <a:ln/>
              <a:solidFill>
                <a:srgbClr val="B1319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5A50C-4482-A76D-CAF8-9381368D5407}"/>
              </a:ext>
            </a:extLst>
          </p:cNvPr>
          <p:cNvSpPr txBox="1"/>
          <p:nvPr/>
        </p:nvSpPr>
        <p:spPr>
          <a:xfrm>
            <a:off x="0" y="6541857"/>
            <a:ext cx="1218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7E6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8 for November 22, 2025</a:t>
            </a:r>
          </a:p>
        </p:txBody>
      </p:sp>
    </p:spTree>
    <p:extLst>
      <p:ext uri="{BB962C8B-B14F-4D97-AF65-F5344CB8AC3E}">
        <p14:creationId xmlns:p14="http://schemas.microsoft.com/office/powerpoint/2010/main" val="832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017255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4267603"/>
            <a:ext cx="5545393" cy="144655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y-MM" sz="4400" b="1" dirty="0">
                <a:solidFill>
                  <a:schemeClr val="accent2">
                    <a:lumMod val="75000"/>
                  </a:schemeClr>
                </a:solidFill>
              </a:rPr>
              <a:t>ယုံကြည်ခြင်းရရှိသည့် နည်းလမ်း</a:t>
            </a: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0" y="72560"/>
            <a:ext cx="120586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pPr lvl="0">
              <a:defRPr/>
            </a:pPr>
            <a:r>
              <a:rPr lang="my-MM" dirty="0">
                <a:solidFill>
                  <a:srgbClr val="CCCC00">
                    <a:lumMod val="60000"/>
                    <a:lumOff val="40000"/>
                  </a:srgb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'ထို့ကြောင့် ဤမျှလောက်​များပြား​သော​သက်သေ​တို့​သည် ငါ​တို့​ကို​ဝိုင်းရံ​လျက်​ရှိ​သည်​ဖြစ်၍ ငါ​တို့​သည် လေး​သော​ဝန်​နှင့် အလွယ်တကူ​ငြိတွယ်​တတ်​သည့်​သဘော​ရှိ​သော အပြစ်​ရှိသမျှ​တို့​ကို ဖယ်ရှား​လျက် ငါ​တို့​ရှေ့၌​ပြင်ဆင်​ထား​သော​ပြေးပွဲ​ကို ဇွဲ​လုံ့လ​ဖြင့်​ပြေး​ကြ​ကုန်စို့။ ''ယုံကြည်​ခြင်း​ကို​အစပြု​ဖြစ်တည်​စေ​၍ စုံလင်​စေ​သည့်​အရှင်​ဖြစ်​တော်မူ​သော​ယေရှု​ကို မျက်မှောက်​ပြု​ကြ​ကုန်စို့။ ကိုယ်တော်​သည် မိမိ​ရှေ့၌​ပြင်ဆင်​ထား​သော​ဝမ်းမြောက်​ခြင်း​ကြောင့် ရှက်ဖွယ်ရာ​များ​ကို​ပင် အမှုမထား​ဘဲ လက်ဝါးကပ်တိုင်​၏​ဒဏ်​ကို​သည်းခံ​ပြီးလျှင် ဘုရားသခင်​၏​ပလ္လင်​တော်​လက်ယာ​ဘက်​၌ ထိုင်​တော်မူ​၏။</a:t>
            </a:r>
            <a:r>
              <a:rPr lang="en-US" dirty="0">
                <a:solidFill>
                  <a:srgbClr val="CCCC00">
                    <a:lumMod val="60000"/>
                    <a:lumOff val="40000"/>
                  </a:srgb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dirty="0">
                <a:solidFill>
                  <a:srgbClr val="CCCC00">
                    <a:lumMod val="60000"/>
                    <a:lumOff val="40000"/>
                  </a:srgb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ဟေဗြဲဩဝါဒစာ 12:1</a:t>
            </a:r>
            <a:r>
              <a:rPr lang="en-US" dirty="0">
                <a:solidFill>
                  <a:srgbClr val="CCCC00">
                    <a:lumMod val="60000"/>
                    <a:lumOff val="40000"/>
                  </a:srgb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CCCC00">
                  <a:lumMod val="60000"/>
                  <a:lumOff val="40000"/>
                </a:srgb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209548" y="1609725"/>
            <a:ext cx="9541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ကျွန်ုပ်တို့၏အပြုအမူသည်ကျွန်ုပ်တို့မြင်တွေ့ရသည်ကိုထင်ဟပ်လေ့ရှိပါသည်။အရာတစ်ခုခုကိုကြည့်ရှုခြင်းနှင့် ပြုလုပ်ခြင်းကြားက ခြားနားချက်ကို မကွဲပြားအောင် ပြုလုပ်ပေးသည့် "မှန်တူ အာရုံခံဆဲလ်များ" ဟုခေါ်သော အာရုံခံဆဲလ်များတောင် ရှိပါသည်။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Imagen que contiene mujer&#10;&#10;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10285" y="1708048"/>
            <a:ext cx="2505797" cy="16295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114300" y="3390900"/>
            <a:ext cx="3888834" cy="33171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&#10;&#10;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977" y="4402932"/>
            <a:ext cx="1914674" cy="2362200"/>
          </a:xfrm>
          <a:prstGeom prst="round2DiagRect">
            <a:avLst>
              <a:gd name="adj1" fmla="val 0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4003134" y="3206679"/>
            <a:ext cx="75862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ကာလက်နှင့် ယောရှုကဲ့သို့သော ယုံကြည်ခြင်းရှိသူများ၏ ဘဝများကို လေ့လာခြင်းအားဖြင့် သူတို့ကဲ့သို့ ဘုရားသခင်ကို ယုံကြည်ကိုးစားရန်၊ သူတို့ကဲ့သို့ နှိမ့်ချရန်၊ သူတို့ကဲ့သို့ ရဲစွမ်းသတ္တိဖြင့် အမှန်တရားကို သက်သေခံရန် ကျွန်ုပ်တို့ သင်ယူကြသည်။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4003134" y="4402932"/>
            <a:ext cx="60710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ို့ဆိုလျှင်ကျွန်ုပ်တို့သည်မည်သို့ပြောင်းလဲနိုင်မည်နည်း။သမ္မာကျမ်းစာကဤသို့ရှင်းလင်းစွာဖော်ပြထားပါသည်</a:t>
            </a:r>
            <a:r>
              <a:rPr lang="en-US" b="1" dirty="0"/>
              <a:t>-</a:t>
            </a:r>
            <a:r>
              <a:rPr lang="my-MM" b="1" dirty="0"/>
              <a:t>သန့်ရှင်းသောဝိ</a:t>
            </a:r>
            <a:r>
              <a:rPr lang="en-US" b="1" dirty="0"/>
              <a:t> </a:t>
            </a:r>
            <a:r>
              <a:rPr lang="my-MM" b="1" dirty="0"/>
              <a:t>ညာဉ်တော်</a:t>
            </a:r>
            <a:r>
              <a:rPr lang="my-MM" b="1"/>
              <a:t>အားက</a:t>
            </a:r>
            <a:r>
              <a:rPr lang="my-MM" b="1" dirty="0"/>
              <a:t>ျွန်ုပ်တို့အတွင</a:t>
            </a:r>
            <a:r>
              <a:rPr lang="my-MM" b="1"/>
              <a:t>်း၌အလ</a:t>
            </a:r>
            <a:r>
              <a:rPr lang="my-MM" b="1" dirty="0"/>
              <a:t>ုပ်လုပ်စေခြင်းအားဖြ</a:t>
            </a:r>
            <a:r>
              <a:rPr lang="my-MM" b="1"/>
              <a:t>င့်ဖ</a:t>
            </a:r>
            <a:r>
              <a:rPr lang="my-MM" b="1" dirty="0"/>
              <a:t>ြစ်</a:t>
            </a:r>
            <a:r>
              <a:rPr lang="my-MM" b="1"/>
              <a:t>သည်(၂ကော၃:၁၈)။ဤသည</a:t>
            </a:r>
            <a:r>
              <a:rPr lang="my-MM" b="1" dirty="0"/>
              <a:t>်မှာ တက်တက်ကြွကြွ ပါဝင်ရမည့် အမှုဖြစ်သည</a:t>
            </a:r>
            <a:r>
              <a:rPr lang="my-MM" b="1"/>
              <a:t>်။က</a:t>
            </a:r>
            <a:r>
              <a:rPr lang="my-MM" b="1" dirty="0"/>
              <a:t>ျွန်ုပ်တို့</a:t>
            </a:r>
            <a:r>
              <a:rPr lang="my-MM" b="1"/>
              <a:t>သည်ပ</a:t>
            </a:r>
            <a:r>
              <a:rPr lang="my-MM" b="1" dirty="0"/>
              <a:t>ြောင်းလဲခြင်း</a:t>
            </a:r>
            <a:r>
              <a:rPr lang="my-MM" b="1"/>
              <a:t>ကိုရ</a:t>
            </a:r>
            <a:r>
              <a:rPr lang="my-MM" b="1" dirty="0"/>
              <a:t>ွေးချယ်ရမည်ဖြစ်ပြီး ကာလက်ကဲ့သို့</a:t>
            </a:r>
            <a:r>
              <a:rPr lang="my-MM" b="1"/>
              <a:t>ပင်စတင်၍လ</a:t>
            </a:r>
            <a:r>
              <a:rPr lang="my-MM" b="1" dirty="0"/>
              <a:t>ုပ်ကိုင်ကြရမည</a:t>
            </a:r>
            <a:r>
              <a:rPr lang="my-MM" b="1"/>
              <a:t>်။က</a:t>
            </a:r>
            <a:r>
              <a:rPr lang="my-MM" b="1" dirty="0"/>
              <a:t>ျွန်ုပ်တို့သည် ဘုရားသခင်အတွက် အသက်ရှင်သော ယဇ်ပူဇော်ခြင်းများ ဖြစ်ကြရန် ခေါ်တော်မူခြင်း ခံကြရသည် (ရောမ ၁၂:၁-၂)။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209548" y="2389079"/>
            <a:ext cx="9036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မ္မာကျမ်းစာသည်ယုံကြည်ခြင်းသူရဲကောင်းကြီးများ၏စံနမူနာကိုလေ့လာရန်၊အထူးသဖြင့်အထွဋ်အမြတ်ဆုံးသောစံနမူနာဖြစ်တော်မူသောယေရှုခရစ်တော်အားအာရုံစိုက်ရန်ဖိတ်ခေါ်ထားပါသည်(ဟေဗြဲ ၁၂:၁-၂)။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F5525-524A-1811-46F2-B24A2A1D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EB02C5-515C-75AE-40CD-E77AAAA8A234}"/>
              </a:ext>
            </a:extLst>
          </p:cNvPr>
          <p:cNvSpPr txBox="1"/>
          <p:nvPr/>
        </p:nvSpPr>
        <p:spPr>
          <a:xfrm>
            <a:off x="1568669" y="488732"/>
            <a:ext cx="1062333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400" dirty="0"/>
              <a:t>ယနေ့ခေတ်တွင်ကျွန်ုပ်တို့သည်စစ်မှန်သောသစ္စာရှိသူများ၊ထာဝရဘုရားကိုစိတ်နှလုံးအ</a:t>
            </a:r>
            <a:r>
              <a:rPr lang="en-US" sz="2400" dirty="0"/>
              <a:t> </a:t>
            </a:r>
            <a:r>
              <a:rPr lang="my-MM" sz="2400" dirty="0"/>
              <a:t>ကြွင်းမဲ့လိုက်စားသူများ၊ပြောသင့်သည့်အခါတိတ်ဆိတ်နေတတ်သူများမဟုတ်ဘဲ၊သီလအရာ၌ခိုင်မြဲသူများ၊ဟန်ဆောင်ပြသမှုကိုမရှာဘဲဘုရားသခင်နှင့်အတူနှိမ့်ချစွာလျှောက်လှမ်းသူများ၊ သည်းခံသော စိတ်သဘောထား၊ ကြင်နာသော စိတ်နှလုံး၊ ကျေးဇူးသိသော သဘောထား၊ ယဉ်ကျေးသော အပြုအမူရှိသူများ၊ ဆုတောင်းခြင်းအတတ်ပညာသည် ယုံကြည်ခြင်းကို အသက်သွင်းရန်၊ ဘုရားသခင်၏ ဘုန်းတော်ထင်ရှားစေရန်နှင့် သူ၏လူမျိုးတော်အတွက် အကျိုးပြုမည့် အမှုတော်ကို ဆောင်ရွက်ရန်ဆိုသည်ကို နားလည်သောသူများ လိုအပ်ပါသည်။</a:t>
            </a:r>
          </a:p>
          <a:p>
            <a:r>
              <a:rPr lang="my-MM" sz="2400" dirty="0"/>
              <a:t>ယေရှုနောက်လိုက်ရန်စတင်ချိန်တွင်စိတ်နှလုံးအကြွင်းမဲ့ပြောင်းလဲခြင်းလိုအပ်သကဲ့သို့၊ နေ့စဉ်နေ့တိုင်း ဤအသက်တာပြောင်းလဲခြင်းကို ဆက်လက်ထိန်းသိမ်းရန် လိုအပ်ပါသည်။</a:t>
            </a:r>
          </a:p>
          <a:p>
            <a:r>
              <a:rPr lang="my-MM" sz="2400" dirty="0"/>
              <a:t>ကာလက်၏ဘုရားသခင်အပေါ်ယုံကြည်ခြင်းကသာလျှင်သူ့အားသတ္တိရှိစေပြီး၊လူသားတို့၏ကြောက်ရွံ့မှုမှကာကွယ်ပေးကာ၊မှန်ကန်သည့်အရာအတွက်မတုန်မလှုပ်ရဲရင့်စွာရပ် တည်နိုင်စေခဲ့သည်။ ထိုတန်ခိုးတော်အား အားကိုးအားထားပြုခြင်းအားဖြင့်၊ ကားတိုင်တော်၏စစ်မှန်သောစစ်သည်တော်တိုင်းသည်မဖြတ်ကျော်နိုင်ဟုထင်ရသော အခက်အခဲများကိုအောင်မြင်ရန်စွမ်းအားနှင့်သတ္တိကိုကောင်းကင်ဗိုလ်ခြေအရှင်ဘုရားသ ခင်ထံမှရရှိနိုင်ပါသည်။</a:t>
            </a:r>
          </a:p>
          <a:p>
            <a:br>
              <a:rPr lang="my-MM" sz="2400" dirty="0"/>
            </a:b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B549FD-6580-66FC-9565-CCE56B79EE27}"/>
              </a:ext>
            </a:extLst>
          </p:cNvPr>
          <p:cNvSpPr txBox="1"/>
          <p:nvPr/>
        </p:nvSpPr>
        <p:spPr>
          <a:xfrm>
            <a:off x="6091291" y="6396335"/>
            <a:ext cx="6100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 Sons and Daughters of God , July 19)</a:t>
            </a:r>
          </a:p>
        </p:txBody>
      </p:sp>
    </p:spTree>
    <p:extLst>
      <p:ext uri="{BB962C8B-B14F-4D97-AF65-F5344CB8AC3E}">
        <p14:creationId xmlns:p14="http://schemas.microsoft.com/office/powerpoint/2010/main" val="1188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2671" r="-38" b="31005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2" b="2"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6467"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8176428" y="175893"/>
            <a:ext cx="4014047" cy="49859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28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'ဘုရားသခင်​၏​နှုတ်ကပတ်တော်​ကိုသင်​တို့​အား​ဟောပြော​ခဲ့​သည့်သင်​တို့​၏​ခေါင်းဆောင်​များ​ကိုသတိရ​ကြ​လော့။သူ​တို့​၏​အသက်ရှင်​နေထိုင်​မှု​မှ​ထွက်ပေါ်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my-MM" sz="28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လာ​သည့်အကျိုးတရား​ကို​ကြည့်ရှု​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my-MM" sz="28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ဆင်ခြင်​လျက် သူ​တို့​၏​ယုံကြည်​ခြင်း​ကို အတုယူ​ကြ​လော့။ '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my-MM" sz="28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ဟေဗြဲဩဝါဒစာ 13:7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45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EDB93B-A0CF-7BBC-1794-7E6C491FE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762375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4C88E9-953C-A6A2-A3C9-A1FC68AA40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76575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8FC698"/>
                </a:gs>
                <a:gs pos="34000">
                  <a:srgbClr val="D1D9D1"/>
                </a:gs>
                <a:gs pos="68000">
                  <a:srgbClr val="EFA0BA"/>
                </a:gs>
                <a:gs pos="100000">
                  <a:srgbClr val="EFA0BA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7713455" y="3841693"/>
            <a:ext cx="4437548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solidFill>
                  <a:srgbClr val="FF0000"/>
                </a:solidFill>
              </a:rPr>
              <a:t>ကာလက်၏ယုံကြည်ခြင်း</a:t>
            </a:r>
            <a:r>
              <a:rPr lang="en" sz="2000" b="1" dirty="0">
                <a:solidFill>
                  <a:srgbClr val="FF0000"/>
                </a:solidFill>
              </a:rPr>
              <a:t>:</a:t>
            </a:r>
            <a:endParaRPr lang="my-MM" sz="20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436EB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r>
              <a:rPr lang="my-MM" b="1" dirty="0"/>
              <a:t>      မဖြစ်နိုင်သည်ကိုဖြစ်အောင်လုပ်နိုင်ခြင်း </a:t>
            </a:r>
          </a:p>
          <a:p>
            <a:r>
              <a:rPr lang="my-MM" b="1" dirty="0"/>
              <a:t>      ယုံကြည်ခြင်း လက်တွေ့လုပ်ဆောင်ချက်</a:t>
            </a:r>
          </a:p>
          <a:p>
            <a:pPr lvl="1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မီးရှူးတိုင်ကို လွှဲပေးခြင်း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my-MM" sz="2000" b="1" dirty="0">
                <a:solidFill>
                  <a:schemeClr val="accent3">
                    <a:lumMod val="75000"/>
                  </a:schemeClr>
                </a:solidFill>
              </a:rPr>
              <a:t>ယောရှု၏ယုံကြည်ခြင်း</a:t>
            </a:r>
          </a:p>
          <a:p>
            <a:pPr>
              <a:lnSpc>
                <a:spcPct val="150000"/>
              </a:lnSpc>
            </a:pPr>
            <a:r>
              <a:rPr lang="my-MM" b="1" dirty="0">
                <a:solidFill>
                  <a:schemeClr val="accent2">
                    <a:lumMod val="75000"/>
                  </a:schemeClr>
                </a:solidFill>
              </a:rPr>
              <a:t>ယုံကြည်ခြင်း ရရှိသည့်နည်းလမ်း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187428" y="116771"/>
            <a:ext cx="763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"သင်ဤလူဆယ်ဦးကိုသိပါသလား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Shammua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Shaphat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Igal, Palti,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Gaddiel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Gaddi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Ammiel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Sethur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Nahbi and Geuel?</a:t>
            </a: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5806" y="218020"/>
            <a:ext cx="3985971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29" y="3774511"/>
            <a:ext cx="6477000" cy="2932189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38533" y="5742278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4082877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27301" y="6197326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440861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5201771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821291"/>
            <a:ext cx="237876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187427" y="2663830"/>
            <a:ext cx="78083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အကယ်စင်စစ်သူတို့၏ယုံကြည်ခြင်းကိုကျွန်ုပ်တို့မည်သို့လက်တွေ့လိုက်နာနိုင်မည်နည်း။ဘုရားသခင်သည်မဖြစ်နိုင်သည်ကိုဖြစ်စေနိုင်ကြောင်းသူတို့ကဲ့သို့စုံလင်စွာယုံကြည်နိုင်</a:t>
            </a:r>
            <a:r>
              <a:rPr lang="en-US" b="1" dirty="0"/>
              <a:t> </a:t>
            </a:r>
            <a:r>
              <a:rPr lang="my-MM" b="1" dirty="0"/>
              <a:t>မည်နည်း။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187427" y="1617394"/>
            <a:ext cx="76390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သို့သော်သင်သည်ယောရှုနှင့်ကလက်အမည်ရှိဤလူနှစ်ဦးအကြောင်းကြားဖူးပြီးဖြစ်နိုင်သည်။ထိုလူနှစ်ဦးသည်ခိုင်မြဲစွာရပ်တည်၍ဘုရားသခင်၏ကတိတော်ကိုယုံကြည်ခဲ့သဖြင့် ထိုကတိတော်ပြည့်စုံသည်ကို မျက်မြင််ကြုံတွေ့ခွင့်ရခဲ့သည် (တောလည်ရာကျမ်း ၁၄:၃၈)။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178379" y="743210"/>
            <a:ext cx="76390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(တောလည်ရာ ၁၄:၃၆-၃၇)အရ သူ၏ "ကျော်ကြားမှု" သည် ဘုရားသခင်၏ တန်ခိုးတော်ကိုမယုံကြည်ခြင်းကြောင့်ဖြစ်ရသည်။ထို့ကြောင့်သူသည်သေဒဏ်ကိုခံရပြီး မျိုးဆက်တစ်ခုလုံး ပျက်စီးခြင်းသို့ ရောက်ရသည်။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persona, ropa, pastel, corte&#10;&#10;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499"/>
            <a:ext cx="5322771" cy="6705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5014762" y="3195935"/>
            <a:ext cx="7177238" cy="92333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ts val="600"/>
              </a:spcBef>
            </a:pPr>
            <a:r>
              <a:rPr lang="my-MM" sz="5400" b="1" dirty="0">
                <a:solidFill>
                  <a:srgbClr val="FF0000"/>
                </a:solidFill>
              </a:rPr>
              <a:t>ကာလက်၏ယုံကြည်ခြင်း</a:t>
            </a:r>
            <a:r>
              <a:rPr lang="en" sz="5400" b="1" dirty="0">
                <a:solidFill>
                  <a:srgbClr val="FF0000"/>
                </a:solidFill>
              </a:rPr>
              <a:t>:</a:t>
            </a:r>
            <a:endParaRPr lang="my-MM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0" y="14412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dirty="0"/>
              <a:t>မဖြစ်နိုင်သည်ကိုဖြစ်အောင်လုပ်နိုင်ခြင်း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70945" y="657522"/>
            <a:ext cx="11968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D91934">
                    <a:lumMod val="50000"/>
                  </a:srgb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'သို့သော်အကျွန်ုပ်​နှင့်အတူလိုက်သွား​သော​ညီအစ်ကို​တို့​သည်လူ​တို့​ကိုစိတ်ပျက်အားလျော့​စေ​ခဲ့​ပါ​၏​။အကျွန်ုပ်​ကားဘုရားသခင်​ထာဝရဘုရား​နောက်​တော်​သို့ အစဉ်တစ်စိုက်​လိုက်​ပါ​၏​။ 'ယောရှုမှတ်စာ 14:8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D91934">
                  <a:lumMod val="50000"/>
                </a:srgbClr>
              </a:solidFill>
              <a:effectLst>
                <a:glow rad="101600">
                  <a:srgbClr val="FFFFDD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152396" y="1380282"/>
            <a:ext cx="5413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အမှန်စင်စစ်၊ "ကလက်" ဟူသောအမည်၏ အနက်သည် "ခွေး"ဖြစ်သည်။သူ၏ဘဝကသက်သေပြသကဲ့သို့၊ဤအ</a:t>
            </a:r>
            <a:r>
              <a:rPr lang="en-US" b="1" dirty="0"/>
              <a:t> </a:t>
            </a:r>
            <a:r>
              <a:rPr lang="my-MM" b="1" dirty="0"/>
              <a:t>မည်ကိုသူသည်အရှက်ရစေသောအမည်အဖြစ်မဟုတ်ဘဲ၊ သံသယမရှိသောသစ္စာရှိမှုကြောင့်ရရှိခဲ့ခြင်းဖြစ်သည်။သူ</a:t>
            </a:r>
            <a:r>
              <a:rPr lang="en-US" b="1" dirty="0"/>
              <a:t> </a:t>
            </a:r>
            <a:r>
              <a:rPr lang="my-MM" b="1" dirty="0"/>
              <a:t>သည်သစ္စာရှိရာတွင်သစ္စာရှိခဲ့သည်ဘုရားသခင်အားစိတ်ရင်းမှန်ဖြင့်ဆက်ကပ်ခဲ့သည်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persona, montaña, grupo, parado&#10;&#10;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5979" y="1466291"/>
            <a:ext cx="6448426" cy="5247588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177595" y="5688637"/>
            <a:ext cx="54135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သူ့ရဲ့ပုံသက်သေကကျွန်ုပ်တို့အတွက်မဖြစ်နိုင်တာတွေကိုဖြစ်နိုင်ခြေရှိအောင်လုပ်ဆောင်ပေးနိုင်တဲ့ ဘုရားသခင်အပေါ် ကျွန်ုပ်တို့ရဲ့ခိုင်မာတဲ့ယုံကြည်ခြင်းကိုထိန်းသိမ်းဖို့အားပေးပါတယ်။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152393" y="4652015"/>
            <a:ext cx="54135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ယောရှုနှင့်အတူ(သူ့ထက်အနည်းငယ်ငယ်သည်)သူသည်လူအုပ်ကသူတို့ကိုကျောက်ခဲနှင့်ပစ်သတ်လိုသည့်တိုင်သူ့အမြင်တွင်ခိုင်မာစွာရပ်တည်ခဲ့သည်(တော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လည်ရာ ၁၄:၁၀)။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152392" y="3211037"/>
            <a:ext cx="54135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သူလျှိုဆယ်ယောက်သည်သိမ်းပိုက်ရန်မဖြစ်နိုင်သောမြို့များနှင့်သိမ်းပိုက်ရန်မဖြစ်နိုင်သောဧရာမလူထွားကြီးများကို မြင်တွေ့ခဲ့ရသည့်နေရာတွင် ကာလက်သည် မြို့များကို သိမ်းပိုက်ပြီး ဧရာမလူထွားကြီးများကို “မုန့်ကဲ့သို့စားကြ” သည်ကို မြင်တွေ့ခဲ့ရသည် (တော. ၁၃:၂၈-၃၃; ၁၄:၆-၉)။</a:t>
            </a:r>
            <a:endParaRPr lang="en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1" y="12158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y-MM" sz="3200" b="1" dirty="0"/>
              <a:t>ယုံကြည်ခြင်းလက်တွေ့လုပ်ဆောင်ချက်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64207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124A1F"/>
                </a:solidFill>
                <a:effectLst>
                  <a:glow rad="101600">
                    <a:srgbClr val="E3B84B">
                      <a:lumMod val="20000"/>
                      <a:lumOff val="80000"/>
                    </a:srgbClr>
                  </a:glow>
                </a:effectLst>
                <a:latin typeface="Comic Sans MS" panose="030F0702030302020204" pitchFamily="66" charset="0"/>
              </a:rPr>
              <a:t>'ထို့ကြောင့် ထို​နေ့​က ထာဝရဘုရား ကတိထား​တော်မူ​ခဲ့​သော ဤ​တောင်ပေါ်ဒေသ​ကို အကျွန်ုပ်​အား ပေး​ပါ​လော့​။ ထို​နေရာ​၌ အာနက​လူမျိုး​များ​နေထိုင်​ကြ​ကြောင်း​၊ ကြီးမား​ခိုင်ခံ့​သော​မြို့​များ​ရှိ​ကြောင်း ထို​နေ့​က သင်​ကြားသိ​ခဲ့​ရ​ပါ​၏​။ သို့သော် ထာဝရဘုရား​သည် အကျွန်ုပ်​နှင့်အတူပါရှိ​တော်မူ​သဖြင့်ထာဝရဘုရား​အမိန့်​တော်​အတိုင်းထို​သူ​တို့​ကိုနှင်ထုတ်​ပါ​မည်​”​ဟုဆို​လေ​၏​။ 'ယောရှုမှတ်စာ 14:12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124A1F"/>
              </a:solidFill>
              <a:effectLst>
                <a:glow rad="101600">
                  <a:srgbClr val="E3B84B">
                    <a:lumMod val="20000"/>
                    <a:lumOff val="80000"/>
                  </a:srgb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644878" y="1608315"/>
            <a:ext cx="5283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ကာလက်ကိုယ်တိုင်ပြောသည်မှာ၊မောရှေကသတင်း</a:t>
            </a:r>
            <a:r>
              <a:rPr lang="en-US" b="1" dirty="0"/>
              <a:t> </a:t>
            </a:r>
            <a:r>
              <a:rPr lang="my-MM" b="1" dirty="0"/>
              <a:t>တောင်းသောအခါ “ငါသည် စိတ်ထဲရှိသမျှအတိုင်း သတင်းကိုဆက်သ၏”(ယောရှု၁၄:၇ ဟူ၍လည်းကောင်း၊ “ငါသည်ထာဝရဘုရားကိုစိတ်နှလုံးအကြွင်းမဲ့ လိုက်သည်” (ယောရှု ၁၄:၈) ဟူ၍လည်းကောင်း ဖြစ်သည်။ သူ၏ သစ္စာရှိမှုကြောင့်၊စုံစမ်းရှာဖွေရာကာလ၌သူ၏ခြေထောက်နင်းရာထိုအရပ်ကိုသူဆက်ခံထိုက်သည်ဟုကတိပေးခြင်းခံရသည် (ယောရှု ၁၄:၉)။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montaña, ropa, persona, parado&#10;&#10;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79" y="1740310"/>
            <a:ext cx="4150132" cy="4978359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58" y="1649731"/>
            <a:ext cx="2462461" cy="30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644878" y="3907664"/>
            <a:ext cx="528340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ကာလက်သည်စုံထောက်အဖြစ်စေလွှတ်ခံရစဉ်ကအသက် ၄၀ရှိပြီဖြစ်သည်။အောင်မြင်စွာတိုက်ခိုက်သိမ်းပိုက်ပြီး</a:t>
            </a:r>
            <a:r>
              <a:rPr lang="en-US" b="1" dirty="0"/>
              <a:t> </a:t>
            </a:r>
            <a:r>
              <a:rPr lang="my-MM" b="1" dirty="0"/>
              <a:t>နောက်ငါးနှစ်အကြာတွင်ယခုဆိုလျှင်အသက်၈၅နှစ်အရွယ် လူအိုဖြစ်နေပြီ(ယောရှု၁၄:၁၀)။သို့ရာတွင်သူ၏ခန္ဓာကိုယ်နင့်စိတ်သဘောထားသည်ယခင်ကဲ့သို့ပင်ပြင်းထန်သန်စွမ်းနေဆဲဖြစ်ကာ၊သူ၏အတွေးအမြင်များလည်းမပြောင်းလဲဘဲ ရှိနေဆဲပင်ဖြစ်သည် (ယောရှု ၁၄:၁၁)။</a:t>
            </a:r>
          </a:p>
          <a:p>
            <a:br>
              <a:rPr lang="my-MM" b="1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0" y="5839342"/>
            <a:ext cx="78594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တိတော်ကိုတောင်းဆိုပြီးသူ၏စကားများသည်အချည်းနှီးမဟုတ်ကြောင်းသက်သေပြရန်အချိန်ကျရောက်ပါပြီ။ဘုရားသခင်၏အကူအညီဖြင့်သူသည်ဧရာမလူထွားကြီးများကို ဝါးမျိုပြီး သူတို့၏မြို့များကို သိမ်းပိုက်တော့မည်ဖြစ်သည် (ယောရှု ၁၄:၁၂-၁၄)။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89" y="4886631"/>
            <a:ext cx="2452630" cy="930077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49401"/>
            <a:ext cx="907732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prstClr val="black"/>
                </a:solidFill>
              </a:rPr>
              <a:t>မီးရှူးတိုင်ကိုလွှဲပေးခြင်း</a:t>
            </a:r>
            <a:r>
              <a:rPr lang="en" sz="3200" b="1" dirty="0">
                <a:solidFill>
                  <a:prstClr val="black"/>
                </a:solidFill>
              </a:rPr>
              <a:t>.</a:t>
            </a:r>
            <a:endParaRPr kumimoji="0" lang="en" sz="3200" b="1" i="0" u="none" strike="noStrike" kern="1200" cap="none" spc="300" normalizeH="0" baseline="0" noProof="0" dirty="0">
              <a:ln w="12700" cmpd="sng">
                <a:solidFill>
                  <a:srgbClr val="48CEE0"/>
                </a:solidFill>
                <a:prstDash val="solid"/>
              </a:ln>
              <a:gradFill>
                <a:gsLst>
                  <a:gs pos="0">
                    <a:srgbClr val="48CEE0"/>
                  </a:gs>
                  <a:gs pos="4000">
                    <a:srgbClr val="48CEE0">
                      <a:lumMod val="60000"/>
                      <a:lumOff val="40000"/>
                    </a:srgbClr>
                  </a:gs>
                  <a:gs pos="87000">
                    <a:srgbClr val="48CEE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glow rad="63500">
                  <a:srgbClr val="893F82"/>
                </a:glow>
                <a:outerShdw blurRad="38100" dist="38100" dir="2700000" algn="tl">
                  <a:prstClr val="black"/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55179" y="614900"/>
            <a:ext cx="8946931" cy="646331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'ထို့နောက် ကာလက်​သည် ထို​ပြည်​မှ ဒေဗိရ​မြို့​သို့ ချီတက်​သွား​၏​။ ဒေဗိရ​မြို့​ကို ယခင်က ကိရယဿေဖာ​မြို့ ဟု​ခေါ်​၏​။ ယောရှုမှတ်စာ 15:15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228599" y="1380619"/>
            <a:ext cx="8848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ူချေမှုန်းအောင်မြင်ပြီးနောက်သူ၏အမွေအနှစ်အဖြစ်မှန်ကန်စွာပိုင်ဆိုင်ခွင့်ရှိသောနယ်မြေတစ်စိတ်တစ်ဒေသကိုရရှိသောအခါ၊ကာလက်သည်သူချန်ရစ်ခဲ့မည့်အမွေအနှစ်အကြောင်းစဉ်းစားသုံးသပ်ခဲ့သည်။သူ၏မျိုးဆက်သစ်တို့သည်သူယုံကြည်ခဲ့သကဲ့သို့ပင်ဘုရားသခင်အားဆက်လက်ယုံကြည်</a:t>
            </a:r>
            <a:r>
              <a:rPr lang="en-US" b="1" dirty="0"/>
              <a:t> </a:t>
            </a:r>
            <a:r>
              <a:rPr lang="my-MM" b="1" dirty="0"/>
              <a:t>မည်လား။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Imagen que contiene edificio, piedra, hombre, frente&#10;&#10;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7926" y="3277940"/>
            <a:ext cx="193167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326" y="151060"/>
            <a:ext cx="2922270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&#10;&#10;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" y="2920807"/>
            <a:ext cx="3608071" cy="378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3838575" y="3382079"/>
            <a:ext cx="6096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ဤအကြောင်းကြောင့်သူသည်ကိရယဿေဖာမြို့ကိုသိမ်းပိုက်ခဲ့သူအားသမီးတော်ကိုပေးအပ်မည်ဟုကတိပေးခဲ့ပြီး ဒေဗိရမြို့ကိုလည်း သိမ်းပိုက်နိုင်ခဲ့သည် (ယောရှု ၁၅:၁၅-၁၆)။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1978572" y="2354832"/>
            <a:ext cx="69604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ဘုရားသခင်၏သစ္စာတော်ကိုသက်သေထူတင်ပြနိုင်ခဲ့ပြီးဖြစ်သောကာလက်သည်၊ယခုအခါမိမိကဲ့သို့သောယုံကြည်ခြင်းရှိသူကိုရှာဖွေလိုစိတ်ပြင်းပြနေသည်။ထိုသူကိုမိမိ၏တာဝန်များနှင့်မီးတိုင်ကိုလက်ဆင့်ကမ်းအပ်နှင်းရန် ဖြစ်သည်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3838575" y="5436572"/>
            <a:ext cx="60969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ကာလက်၏သမီး အာခသနှင့်လက်ထပ်ပြီးနောက် သူမသည် သူမ၏ဖခင်အား သိမ်းပိုက်ထားသောနယ်မြေကို ချဲ့ထွင်ခွင့်ပြုရန် ဖျောင်းဖျခဲ့သည် (ယောရှု ၁၅:၁၈-၁၉)၊ ထို့ကြောင့် ကာလက်၏ အမွေဆက်ခံထိုက်သူဖြစ်ကြောင်း သက်သေပြခဲ့သည်။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3857149" y="4409326"/>
            <a:ext cx="6096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သူ၏တူဩသံယေလသည်မြို့ကိုအောင်နိုင်သောခွန်အားကြီးသူဖြစ်ပြီး ဣသရေလ၏ ပထမဆုံးတရားသူကြီးဖြစ်လာခဲ့သည် (ယောရှု ၁၅:၁၇။ တရားသူကြီး ၃:၉-၁၁)။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Mujer de pi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989006" y="3103602"/>
            <a:ext cx="9202994" cy="1107996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ts val="1800"/>
              </a:spcBef>
            </a:pPr>
            <a:r>
              <a:rPr lang="my-MM" sz="6600" b="1" dirty="0">
                <a:solidFill>
                  <a:schemeClr val="accent3">
                    <a:lumMod val="75000"/>
                  </a:schemeClr>
                </a:solidFill>
              </a:rPr>
              <a:t>ယောရှု၏ယုံကြည်ခြင်း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9700" y="1102203"/>
            <a:ext cx="3371849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0" y="13841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'ထိုသို့ အမွေ​မြေ​ကို နယ်နိမိတ်​နှင့်တကွ ခွဲဝေ​ပြီး​သောအခါ အစ္စရေး​အမျိုးသား​တို့​သည် နုန်​၏​သား​ယောရှု​ကို အမွေမြေ​ပေး​ကြ​၏​။ '</a:t>
            </a:r>
          </a:p>
          <a:p>
            <a:pPr lvl="0" algn="ctr"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ယောရှုမှတ်စာ 19:49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2A721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2200273" y="936690"/>
            <a:ext cx="6829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ယောရှုသည်လူငယ်ဘဝတုန်းကမောရှေမှသူ၏လက်ထောက်အဖြစ်ရွေးချယ်ခြင်းခံခဲ့ရသည်။ထို့နောက်ပိုင်းတွင် သူသည် နာခံခြင်း၊ သတ္တိ၊ သစ္စာရှိခြင်း၊ အကူအညီဖြစ်ခြင်းနှင့် ဘုရားသခင်၏အရာများကိုချစ်မြတ်နိုးခြင်းစသော ဂုဏ်သတ္တိများ ပိုင်ဆိုင်ကြောင်း သက်သေပြခဲ့သည် (ထွက် ၃၃:၁၁)။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243891"/>
              </p:ext>
            </p:extLst>
          </p:nvPr>
        </p:nvGraphicFramePr>
        <p:xfrm>
          <a:off x="0" y="4028064"/>
          <a:ext cx="12191998" cy="27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Imagen 7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7" y="1102202"/>
            <a:ext cx="1894316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200273" y="3695043"/>
            <a:ext cx="6829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သူ့ဇာတ်လမ်းကနေ ကျွန်တော်တို့ သင်ယူရတာက ဒီလိုပါ။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2200273" y="2177367"/>
            <a:ext cx="68294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မိမိအတွက် မြေနေရာတောင်းဆိုရန် အချိန်ရောက်လာသောအခါ၊ ယောရှုသည် အခြားအုပ်စုအားလုံး ၎င်းတို့၏ အမွေမြေကို ရရှိသည်အထိ စောင့်ဆိုင်းခဲ့ပြီး၊ ဗိမာန်တော် တည်ဆောက်ထားရှိရာ ရှီလောမြို့အနီးရှိ "ကျန်ရစ်ခဲ့သော မြေနေရာ" [တိမနတ်-ဆေရတ်] (ယောရှု ၁၉:၅၀) ကို ရွေးချယ်ခဲ့သည်။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5569</Words>
  <Application>Microsoft Office PowerPoint</Application>
  <PresentationFormat>Widescreen</PresentationFormat>
  <Paragraphs>60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11</cp:revision>
  <dcterms:created xsi:type="dcterms:W3CDTF">2025-10-28T10:22:33Z</dcterms:created>
  <dcterms:modified xsi:type="dcterms:W3CDTF">2025-10-28T15:59:17Z</dcterms:modified>
</cp:coreProperties>
</file>