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307" r:id="rId4"/>
    <p:sldId id="308" r:id="rId5"/>
    <p:sldId id="258" r:id="rId6"/>
    <p:sldId id="259" r:id="rId7"/>
    <p:sldId id="260" r:id="rId8"/>
    <p:sldId id="310" r:id="rId9"/>
    <p:sldId id="31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216" y="-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သင်၏ဘုရားသခင်ကိုချစ်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ကိုယ်တော်အားနာခံ လျှောက်လှမ်းရန်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သူ့ပညတ်ကိုလိုက်နာရန်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my-MM" sz="1600" b="1" dirty="0">
              <a:solidFill>
                <a:schemeClr val="tx1"/>
              </a:solidFill>
            </a:rPr>
            <a:t>သူ့ကိုခိုင်မြဲစွာဆုပ်ကိုင်ထားဖို့</a:t>
          </a:r>
          <a:endParaRPr lang="en" sz="1600" b="1" dirty="0">
            <a:solidFill>
              <a:schemeClr val="tx1"/>
            </a:solidFill>
          </a:endParaRP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dirty="0">
            <a:solidFill>
              <a:schemeClr val="tx1"/>
            </a:solidFill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dirty="0">
              <a:solidFill>
                <a:schemeClr val="tx1"/>
              </a:solidFill>
            </a:rPr>
            <a:t>စိတ်နှလုံးဝိညာဉ်အကြွင်းမဲ့ဖြင့်ကိုယ်တော်အားအမှုတော်ထမ်းရန်</a:t>
          </a:r>
          <a:endParaRPr lang="en" sz="1600" b="1" dirty="0">
            <a:solidFill>
              <a:schemeClr val="tx1"/>
            </a:solidFill>
          </a:endParaRP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lnSpc>
              <a:spcPct val="70000"/>
            </a:lnSpc>
            <a:spcAft>
              <a:spcPts val="0"/>
            </a:spcAft>
            <a:buNone/>
          </a:pPr>
          <a:r>
            <a:rPr lang="my-MM" sz="1400" b="1" i="0" dirty="0"/>
            <a:t>"ချစ်ခြင်းမေတ္တာသည်ဘုရားသခင်ထံသို့ဦးဆောင်လမ်းပြရမည့်အခြေခံ</a:t>
          </a:r>
          <a:r>
            <a:rPr lang="en-US" sz="1400" b="1" i="0" dirty="0"/>
            <a:t> </a:t>
          </a:r>
          <a:r>
            <a:rPr lang="my-MM" sz="1400" b="1" i="0" dirty="0"/>
            <a:t>မူပင်ဖြစ်သည်။ငါတို့သည်ကိုယ်တော်ကိုချစ်ခြင်းမှာ၊ကိုယ်တော်သည် ဦးစွာငါတို့ကို ချစ်တော်မူသောကြောင့်ပင်တည်း။" (၁ ယောဟန် ၄:၁၉)</a:t>
          </a:r>
          <a:endParaRPr lang="en" sz="1400" b="1" dirty="0"/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my-MM" sz="1400" b="1" dirty="0"/>
            <a:t>ဘုရားသခင်နှင့်အတူလျှောက်လှမ်းရန်ရွေးချယ်သူများမျှော်လင့်ထားသည့် အပြုအမူကို ယောရှု ဤသို့ ညွှန်ပြသည်</a:t>
          </a:r>
          <a:endParaRPr lang="en" sz="1400" b="1" dirty="0"/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my-MM" sz="1400" b="1" i="0" dirty="0"/>
            <a:t>"ကျေးဇူးတရား သည် ဘုရားသခင် ပြုတော်မူပြီးခဲ့သည်ကို နားလည်သော နာခံခြင်း အကျိုးဆက်ပင် ဖြစ်သည်။"</a:t>
          </a:r>
          <a:endParaRPr lang="en" sz="1400" b="1" dirty="0"/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lnSpc>
              <a:spcPct val="70000"/>
            </a:lnSpc>
            <a:spcAft>
              <a:spcPts val="0"/>
            </a:spcAft>
            <a:buNone/>
          </a:pPr>
          <a:endParaRPr lang="en" sz="1600" b="1" dirty="0"/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lnSpc>
              <a:spcPct val="70000"/>
            </a:lnSpc>
            <a:spcAft>
              <a:spcPts val="0"/>
            </a:spcAft>
            <a:buNone/>
          </a:pPr>
          <a:endParaRPr lang="en" sz="1500" b="1" dirty="0"/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1DD33B0D-A41F-4691-A498-D895F0C76389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lnSpc>
              <a:spcPct val="70000"/>
            </a:lnSpc>
            <a:spcAft>
              <a:spcPts val="0"/>
            </a:spcAft>
            <a:buNone/>
          </a:pPr>
          <a:r>
            <a:rPr lang="my-MM" sz="1500" b="1" i="0" dirty="0"/>
            <a:t>ငါတို့၏စစ်မှန်သောရည်ရွယ်ချက်၊စိတ်ကျေနပ်မှုနှင့်ကြွယ်ဝသောအသက်တာကိုဖန်ဆင်းရှင်အားမိမိဆန္ဒအလျောက်မေတ္တာနှင့်ခစားကျိုးနွံသောအခါတွင် ရရှိနိုင်သည်။</a:t>
          </a:r>
          <a:endParaRPr lang="en" sz="1500" b="1" dirty="0"/>
        </a:p>
      </dgm:t>
    </dgm:pt>
    <dgm:pt modelId="{7F8C7DCA-D2D0-4D1B-9245-69AAF1E084CB}" type="parTrans" cxnId="{54919B10-1951-4E1E-8073-8A3CDA03D654}">
      <dgm:prSet/>
      <dgm:spPr/>
    </dgm:pt>
    <dgm:pt modelId="{CA9199B3-0950-4EA7-A7A7-F3C06885C3BB}" type="sibTrans" cxnId="{54919B10-1951-4E1E-8073-8A3CDA03D654}">
      <dgm:prSet/>
      <dgm:spPr/>
    </dgm:pt>
    <dgm:pt modelId="{13B8F4A4-CE53-411B-B105-8A7EEA9948F5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lnSpc>
              <a:spcPct val="70000"/>
            </a:lnSpc>
            <a:spcAft>
              <a:spcPts val="0"/>
            </a:spcAft>
            <a:buNone/>
          </a:pPr>
          <a:r>
            <a:rPr lang="my-MM" sz="1600" b="1" dirty="0"/>
            <a:t>ကျွန်ုပ်တို့သည်ထိုနှောင်ကြိုးကိုမည်သည့်အာရုံပျံ့လွင့်မှုမျှမဖျက်ဆီးဘဲ ဘုရားသခင်ကို တွယ်ကပ်ထားရမည်</a:t>
          </a:r>
          <a:endParaRPr lang="en" sz="1600" b="1" dirty="0"/>
        </a:p>
      </dgm:t>
    </dgm:pt>
    <dgm:pt modelId="{ED68801E-A7ED-49E5-9D9E-E2345F7730F8}" type="parTrans" cxnId="{DCE7E0B5-47F3-4841-AF93-3A797EA4E18C}">
      <dgm:prSet/>
      <dgm:spPr/>
    </dgm:pt>
    <dgm:pt modelId="{1CB3B6D4-197E-47E1-A848-95AB83459EA3}" type="sibTrans" cxnId="{DCE7E0B5-47F3-4841-AF93-3A797EA4E18C}">
      <dgm:prSet/>
      <dgm:spPr/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70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70">
        <dgm:presLayoutVars>
          <dgm:bulletEnabled val="1"/>
        </dgm:presLayoutVars>
      </dgm:prSet>
      <dgm:spPr/>
    </dgm:pt>
  </dgm:ptLst>
  <dgm:cxnLst>
    <dgm:cxn modelId="{54919B10-1951-4E1E-8073-8A3CDA03D654}" srcId="{CA92236A-7379-429F-8FA8-F29A9EB8C1EA}" destId="{1DD33B0D-A41F-4691-A498-D895F0C76389}" srcOrd="1" destOrd="0" parTransId="{7F8C7DCA-D2D0-4D1B-9245-69AAF1E084CB}" sibTransId="{CA9199B3-0950-4EA7-A7A7-F3C06885C3BB}"/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E2D2439-04BC-4046-9A2E-CA281EDBF65C}" type="presOf" srcId="{13B8F4A4-CE53-411B-B105-8A7EEA9948F5}" destId="{EA7A024C-B283-41A0-9C29-21BA16A3C6F6}" srcOrd="0" destOrd="1" presId="urn:microsoft.com/office/officeart/2005/8/layout/vList5"/>
    <dgm:cxn modelId="{8A71C240-9D60-4C8B-ADE8-A6EBF876C2D4}" type="presOf" srcId="{1DD33B0D-A41F-4691-A498-D895F0C76389}" destId="{C7BB875E-DA0E-4867-A22D-2276AD93AA7B}" srcOrd="0" destOrd="1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DCE7E0B5-47F3-4841-AF93-3A797EA4E18C}" srcId="{36747477-0DE3-4212-913B-4D05698CF6E7}" destId="{13B8F4A4-CE53-411B-B105-8A7EEA9948F5}" srcOrd="1" destOrd="0" parTransId="{ED68801E-A7ED-49E5-9D9E-E2345F7730F8}" sibTransId="{1CB3B6D4-197E-47E1-A848-95AB83459EA3}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They listened to the accusations in silence</a:t>
          </a:r>
          <a:endParaRPr lang="es-ES" sz="2000" dirty="0"/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/>
            <a:t>They called God as their witness</a:t>
          </a:r>
          <a:endParaRPr lang="es-ES" sz="2000"/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/>
            <a:t>They accepted to be punished if they had sinned</a:t>
          </a:r>
          <a:endParaRPr lang="es-ES" sz="2000"/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/>
            <a:t>They revealed their true motivations</a:t>
          </a:r>
          <a:endParaRPr lang="es-ES" sz="2000"/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pPr algn="l">
            <a:lnSpc>
              <a:spcPct val="70000"/>
            </a:lnSpc>
            <a:spcAft>
              <a:spcPts val="0"/>
            </a:spcAft>
          </a:pPr>
          <a:r>
            <a:rPr lang="my-MM" sz="1600" b="1" i="0" dirty="0">
              <a:solidFill>
                <a:schemeClr val="tx1"/>
              </a:solidFill>
            </a:rPr>
            <a:t> </a:t>
          </a:r>
          <a:r>
            <a:rPr lang="my-MM" sz="1600" b="1" dirty="0">
              <a:solidFill>
                <a:prstClr val="black"/>
              </a:solidFill>
              <a:latin typeface="Comic Sans MS" panose="030F0702030302020204" pitchFamily="66" charset="0"/>
            </a:rPr>
            <a:t>'ထို​</a:t>
          </a:r>
          <a:r>
            <a:rPr lang="my-MM" sz="1600" b="1" i="0" dirty="0">
              <a:solidFill>
                <a:schemeClr val="tx1"/>
              </a:solidFill>
            </a:rPr>
            <a:t>ဥပမာမှတစ်ဆင့်၊မိသားစု၊အသင်းတော်နှင့်လူ့အသိုင်းအဝိုင်းဆိုင်ရာဆက်ဆံရေးများတွင်အလားတူအခြေအနေများ၌ ငြိမ်းချမ်းရေးကို ပြန်လည်ထူထောင်ရန် လိုအပ်သော အဆင့်များကို အောက်ပါအတိုင်း လေ့လာနိုင်ပါသည်-</a:t>
          </a:r>
          <a:endParaRPr lang="es-ES" sz="1600" b="1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my-MM" sz="1800" b="1" i="0" dirty="0"/>
            <a:t>အလောတမင်မဆုံးဖြတ်ပါနှင့်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pPr algn="l"/>
          <a:r>
            <a:rPr lang="my-MM" sz="1600" b="1" i="0" dirty="0"/>
            <a:t>ဆောင်ရွက်မည့်လုပ်ငန်းမပြုမီ ပြဿနာများကို ဆွေးနွေးပါ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my-MM" sz="1600" b="1" i="0" dirty="0"/>
            <a:t>ညီညွတ်မှုရရှိရန်စွန့်လွှတ်အနစ်နာခံမှုပြုလုပ်ရန်ဆန္ဒရှိပါ။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စွပ်စွဲချက်တွေကို ယဉ်ကျေးစွာ တုံ့ပြန်ပါ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ငြိမ်းချမ်းရေးပြန်လည်ရရှိသောအခါ ဝမ်းမြောက်ပြီး ဘုရားသခင်ကို ကောင်းချီးပေးပါ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ကျွန်ုပ်တို့၏အတွေးများကိုဆက်သွယ်ခြင်း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"/>
    <dgm:cxn modelId="{44116113-D188-4C36-AB5D-B5680BC03D5C}" type="presOf" srcId="{ACFC188E-30EA-42F7-9B79-9EB1AB7A69A9}" destId="{D0C30649-33E0-4AE4-9A70-4F8A9E2F14A1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"/>
    <dgm:cxn modelId="{0C9914CD-F52C-4F11-9B50-034101659F91}" type="presOf" srcId="{CA3F0E32-BC66-4F33-955E-581BC40BF6D3}" destId="{FF12882D-63E2-47AD-89AF-20D2BFDF37B9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"/>
    <dgm:cxn modelId="{0A7734E2-A34D-4D6F-8345-02C08C3385B8}" type="presParOf" srcId="{470AA975-3C93-4126-BDD7-8C9C5D527E2C}" destId="{5B3598A6-B3CD-46D1-8095-282178EC125C}" srcOrd="0" destOrd="0" presId="urn:microsoft.com/office/officeart/2008/layout/PictureAccentList"/>
    <dgm:cxn modelId="{84A2FAB4-EE37-42DC-97CD-3C543C9FA8D8}" type="presParOf" srcId="{5B3598A6-B3CD-46D1-8095-282178EC125C}" destId="{0D3809C3-B714-4BB0-8797-F3A38C27EB31}" srcOrd="0" destOrd="0" presId="urn:microsoft.com/office/officeart/2008/layout/PictureAccentList"/>
    <dgm:cxn modelId="{2C9639E5-5C5E-4974-ABEA-E62C7C4EBBE5}" type="presParOf" srcId="{0D3809C3-B714-4BB0-8797-F3A38C27EB31}" destId="{FF12882D-63E2-47AD-89AF-20D2BFDF37B9}" srcOrd="0" destOrd="0" presId="urn:microsoft.com/office/officeart/2008/layout/PictureAccentList"/>
    <dgm:cxn modelId="{AC24AE1A-A9C2-4FF4-A747-A1862D12BDE1}" type="presParOf" srcId="{5B3598A6-B3CD-46D1-8095-282178EC125C}" destId="{5908B31A-6261-466B-B848-EF4CD6D78C4B}" srcOrd="1" destOrd="0" presId="urn:microsoft.com/office/officeart/2008/layout/PictureAccentList"/>
    <dgm:cxn modelId="{C7D2295A-C2DC-46D0-A555-B5DCC9620E02}" type="presParOf" srcId="{5908B31A-6261-466B-B848-EF4CD6D78C4B}" destId="{563741C8-12CE-460F-99AC-9DD4B9D5DBCB}" srcOrd="0" destOrd="0" presId="urn:microsoft.com/office/officeart/2008/layout/PictureAccentList"/>
    <dgm:cxn modelId="{14CB12D1-31B3-49BA-A3A7-AE8C2F8709DE}" type="presParOf" srcId="{563741C8-12CE-460F-99AC-9DD4B9D5DBCB}" destId="{FDB41540-DDD2-46E6-9943-88A4A09D1DFD}" srcOrd="0" destOrd="0" presId="urn:microsoft.com/office/officeart/2008/layout/PictureAccentList"/>
    <dgm:cxn modelId="{75CC51C1-070B-4685-8D3E-AB9DE2929555}" type="presParOf" srcId="{563741C8-12CE-460F-99AC-9DD4B9D5DBCB}" destId="{D2375470-27C7-4826-AA46-60695B0C3E44}" srcOrd="1" destOrd="0" presId="urn:microsoft.com/office/officeart/2008/layout/PictureAccentList"/>
    <dgm:cxn modelId="{D3194B98-FE63-41EA-8F09-CA2E7A1C2546}" type="presParOf" srcId="{5908B31A-6261-466B-B848-EF4CD6D78C4B}" destId="{3DCF93FC-77E3-43C3-992E-19EAFD00ECAC}" srcOrd="1" destOrd="0" presId="urn:microsoft.com/office/officeart/2008/layout/PictureAccentList"/>
    <dgm:cxn modelId="{76C14324-C06B-4064-B2FB-6905343121A8}" type="presParOf" srcId="{3DCF93FC-77E3-43C3-992E-19EAFD00ECAC}" destId="{9FAA2309-5793-40D7-A7EE-B618CE10F05C}" srcOrd="0" destOrd="0" presId="urn:microsoft.com/office/officeart/2008/layout/PictureAccentList"/>
    <dgm:cxn modelId="{2E563309-287F-43B3-8773-071BF869A299}" type="presParOf" srcId="{3DCF93FC-77E3-43C3-992E-19EAFD00ECAC}" destId="{DE88E075-CBA5-4BBC-95C7-37D8D16407E1}" srcOrd="1" destOrd="0" presId="urn:microsoft.com/office/officeart/2008/layout/PictureAccentList"/>
    <dgm:cxn modelId="{DFDEDE19-6CC7-4394-A932-216DA90D5F6F}" type="presParOf" srcId="{5908B31A-6261-466B-B848-EF4CD6D78C4B}" destId="{E06D4961-C6D5-4BDC-AD3B-A0F5C1409E28}" srcOrd="2" destOrd="0" presId="urn:microsoft.com/office/officeart/2008/layout/PictureAccentList"/>
    <dgm:cxn modelId="{E19E56FB-F896-4B1E-96D0-D87C059ADAA7}" type="presParOf" srcId="{E06D4961-C6D5-4BDC-AD3B-A0F5C1409E28}" destId="{0AB1B83B-182F-4C7A-8DFD-894D02A33F92}" srcOrd="0" destOrd="0" presId="urn:microsoft.com/office/officeart/2008/layout/PictureAccentList"/>
    <dgm:cxn modelId="{4DC0A348-C1D0-4D6E-96AC-819B7C3EE2DC}" type="presParOf" srcId="{E06D4961-C6D5-4BDC-AD3B-A0F5C1409E28}" destId="{E1B48CC3-BCF8-4A65-BD22-34E315006561}" srcOrd="1" destOrd="0" presId="urn:microsoft.com/office/officeart/2008/layout/PictureAccentList"/>
    <dgm:cxn modelId="{C2F3E3FE-A753-424D-BC4E-53FC7A94E342}" type="presParOf" srcId="{5908B31A-6261-466B-B848-EF4CD6D78C4B}" destId="{46D49F57-AC51-436B-9162-A595F5662825}" srcOrd="3" destOrd="0" presId="urn:microsoft.com/office/officeart/2008/layout/PictureAccentList"/>
    <dgm:cxn modelId="{71A51183-E4CA-488C-84CC-09079A7C5E05}" type="presParOf" srcId="{46D49F57-AC51-436B-9162-A595F5662825}" destId="{18E7B6FD-D37F-412C-BA88-C665F45ABD07}" srcOrd="0" destOrd="0" presId="urn:microsoft.com/office/officeart/2008/layout/PictureAccentList"/>
    <dgm:cxn modelId="{49E696BC-7C58-40C2-B67F-02C50996586D}" type="presParOf" srcId="{46D49F57-AC51-436B-9162-A595F5662825}" destId="{5A125EFD-309B-4EA0-8878-7C1FD19C0664}" srcOrd="1" destOrd="0" presId="urn:microsoft.com/office/officeart/2008/layout/PictureAccentList"/>
    <dgm:cxn modelId="{26ED9F90-FDED-4491-A2EC-E15A6BC527BB}" type="presParOf" srcId="{5908B31A-6261-466B-B848-EF4CD6D78C4B}" destId="{BE579EAA-78AA-49D1-89AA-37998BC77844}" srcOrd="4" destOrd="0" presId="urn:microsoft.com/office/officeart/2008/layout/PictureAccentList"/>
    <dgm:cxn modelId="{C94E94B3-0633-4333-B58A-AA22FB811CC2}" type="presParOf" srcId="{BE579EAA-78AA-49D1-89AA-37998BC77844}" destId="{1CD6CDDE-5BB4-4498-A4A1-14A74AE69814}" srcOrd="0" destOrd="0" presId="urn:microsoft.com/office/officeart/2008/layout/PictureAccentList"/>
    <dgm:cxn modelId="{F2DCC656-4D89-405A-BFFB-4DD158FB1187}" type="presParOf" srcId="{BE579EAA-78AA-49D1-89AA-37998BC77844}" destId="{5B3BFDC8-09A2-4499-8B1C-A18266142F19}" srcOrd="1" destOrd="0" presId="urn:microsoft.com/office/officeart/2008/layout/PictureAccentList"/>
    <dgm:cxn modelId="{35E7451F-4C8B-4358-B4A2-59B2AABDE930}" type="presParOf" srcId="{5908B31A-6261-466B-B848-EF4CD6D78C4B}" destId="{7634F2F1-7E7E-4B18-95A3-C1E281535979}" srcOrd="5" destOrd="0" presId="urn:microsoft.com/office/officeart/2008/layout/PictureAccentList"/>
    <dgm:cxn modelId="{37D42B9D-9779-40C8-8F72-A40CE5FD4186}" type="presParOf" srcId="{7634F2F1-7E7E-4B18-95A3-C1E281535979}" destId="{98F9FE8C-06FE-406A-8E67-83A71FEED516}" srcOrd="0" destOrd="0" presId="urn:microsoft.com/office/officeart/2008/layout/PictureAccentList"/>
    <dgm:cxn modelId="{C50A7C9C-BA20-42F3-82D6-3F21500C7742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566749" y="-2271471"/>
          <a:ext cx="804751" cy="535743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6223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400" b="1" i="0" kern="1200" dirty="0"/>
            <a:t>"ချစ်ခြင်းမေတ္တာသည်ဘုရားသခင်ထံသို့ဦးဆောင်လမ်းပြရမည့်အခြေခံ</a:t>
          </a:r>
          <a:r>
            <a:rPr lang="en-US" sz="1400" b="1" i="0" kern="1200" dirty="0"/>
            <a:t> </a:t>
          </a:r>
          <a:r>
            <a:rPr lang="my-MM" sz="1400" b="1" i="0" kern="1200" dirty="0"/>
            <a:t>မူပင်ဖြစ်သည်။ငါတို့သည်ကိုယ်တော်ကိုချစ်ခြင်းမှာ၊ကိုယ်တော်သည် ဦးစွာငါတို့ကို ချစ်တော်မူသောကြောင့်ပင်တည်း။" (၁ ယောဟန် ၄:၁၉)</a:t>
          </a:r>
          <a:endParaRPr lang="en" sz="1400" b="1" kern="1200" dirty="0"/>
        </a:p>
      </dsp:txBody>
      <dsp:txXfrm rot="-5400000">
        <a:off x="2290408" y="44155"/>
        <a:ext cx="5318150" cy="726181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သင်၏ဘုရားသခင်ကိုချစ်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41433"/>
        <a:ext cx="2210517" cy="731625"/>
      </dsp:txXfrm>
    </dsp:sp>
    <dsp:sp modelId="{EC4D15AB-9CE5-44D4-B73B-5C3D16681C2F}">
      <dsp:nvSpPr>
        <dsp:cNvPr id="0" name=""/>
        <dsp:cNvSpPr/>
      </dsp:nvSpPr>
      <dsp:spPr>
        <a:xfrm rot="5400000">
          <a:off x="4644811" y="-1420149"/>
          <a:ext cx="648626" cy="5357435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400" b="1" kern="1200" dirty="0"/>
            <a:t>ဘုရားသခင်နှင့်အတူလျှောက်လှမ်းရန်ရွေးချယ်သူများမျှော်လင့်ထားသည့် အပြုအမူကို ယောရှု ဤသို့ ညွှန်ပြသည်</a:t>
          </a:r>
          <a:endParaRPr lang="en" sz="1400" b="1" kern="1200" dirty="0"/>
        </a:p>
      </dsp:txBody>
      <dsp:txXfrm rot="-5400000">
        <a:off x="2290407" y="965918"/>
        <a:ext cx="5325772" cy="585300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ကိုယ်တော်အားနာခံ လျှောက်လှမ်းရန်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892756"/>
        <a:ext cx="2210517" cy="731625"/>
      </dsp:txXfrm>
    </dsp:sp>
    <dsp:sp modelId="{A0A5D1E9-3E5B-40E1-8E83-7EFB7CCFAB4A}">
      <dsp:nvSpPr>
        <dsp:cNvPr id="0" name=""/>
        <dsp:cNvSpPr/>
      </dsp:nvSpPr>
      <dsp:spPr>
        <a:xfrm rot="5400000">
          <a:off x="4566749" y="-568826"/>
          <a:ext cx="804751" cy="5357435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400" b="1" i="0" kern="1200" dirty="0"/>
            <a:t>"ကျေးဇူးတရား သည် ဘုရားသခင် ပြုတော်မူပြီးခဲ့သည်ကို နားလည်သော နာခံခြင်း အကျိုးဆက်ပင် ဖြစ်သည်။"</a:t>
          </a:r>
          <a:endParaRPr lang="en" sz="1400" b="1" kern="1200" dirty="0"/>
        </a:p>
      </dsp:txBody>
      <dsp:txXfrm rot="-5400000">
        <a:off x="2290408" y="1746800"/>
        <a:ext cx="5318150" cy="726181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သူ့ပညတ်ကိုလိုက်နာရန်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1744078"/>
        <a:ext cx="2210517" cy="731625"/>
      </dsp:txXfrm>
    </dsp:sp>
    <dsp:sp modelId="{EA7A024C-B283-41A0-9C29-21BA16A3C6F6}">
      <dsp:nvSpPr>
        <dsp:cNvPr id="0" name=""/>
        <dsp:cNvSpPr/>
      </dsp:nvSpPr>
      <dsp:spPr>
        <a:xfrm rot="5400000">
          <a:off x="4644811" y="282496"/>
          <a:ext cx="648626" cy="5357435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" sz="1600" b="1" kern="1200" dirty="0"/>
        </a:p>
        <a:p>
          <a:pPr marL="0" lvl="1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/>
            <a:t>ကျွန်ုပ်တို့သည်ထိုနှောင်ကြိုးကိုမည်သည့်အာရုံပျံ့လွင့်မှုမျှမဖျက်ဆီးဘဲ ဘုရားသခင်ကို တွယ်ကပ်ထားရမည်</a:t>
          </a:r>
          <a:endParaRPr lang="en" sz="1600" b="1" kern="1200" dirty="0"/>
        </a:p>
      </dsp:txBody>
      <dsp:txXfrm rot="-5400000">
        <a:off x="2290407" y="2668564"/>
        <a:ext cx="5325772" cy="585300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သူ့ကိုခိုင်မြဲစွာဆုပ်ကိုင်ထားဖို့</a:t>
          </a:r>
          <a:endParaRPr lang="en" sz="1600" b="1" kern="1200" dirty="0">
            <a:solidFill>
              <a:schemeClr val="tx1"/>
            </a:solidFill>
          </a:endParaRPr>
        </a:p>
      </dsp:txBody>
      <dsp:txXfrm>
        <a:off x="39579" y="2595401"/>
        <a:ext cx="2210517" cy="731625"/>
      </dsp:txXfrm>
    </dsp:sp>
    <dsp:sp modelId="{C7BB875E-DA0E-4867-A22D-2276AD93AA7B}">
      <dsp:nvSpPr>
        <dsp:cNvPr id="0" name=""/>
        <dsp:cNvSpPr/>
      </dsp:nvSpPr>
      <dsp:spPr>
        <a:xfrm rot="5400000">
          <a:off x="4566749" y="1133818"/>
          <a:ext cx="804751" cy="5357435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66675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" sz="1500" b="1" kern="1200" dirty="0"/>
        </a:p>
        <a:p>
          <a:pPr marL="0" lvl="1" indent="0" algn="l" defTabSz="66675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500" b="1" i="0" kern="1200" dirty="0"/>
            <a:t>ငါတို့၏စစ်မှန်သောရည်ရွယ်ချက်၊စိတ်ကျေနပ်မှုနှင့်ကြွယ်ဝသောအသက်တာကိုဖန်ဆင်းရှင်အားမိမိဆန္ဒအလျောက်မေတ္တာနှင့်ခစားကျိုးနွံသောအခါတွင် ရရှိနိုင်သည်။</a:t>
          </a:r>
          <a:endParaRPr lang="en" sz="1500" b="1" kern="1200" dirty="0"/>
        </a:p>
      </dsp:txBody>
      <dsp:txXfrm rot="-5400000">
        <a:off x="2290408" y="3449445"/>
        <a:ext cx="5318150" cy="726181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စိတ်နှလုံးဝိညာဉ်အကြွင်းမဲ့ဖြင့်ကိုယ်တော်အားအမှုတော်ထမ်းရန်</a:t>
          </a:r>
          <a:endParaRPr lang="en" sz="1600" b="1" kern="1200" dirty="0">
            <a:solidFill>
              <a:schemeClr val="tx1"/>
            </a:solidFill>
          </a:endParaRPr>
        </a:p>
      </dsp:txBody>
      <dsp:txXfrm>
        <a:off x="39579" y="3446724"/>
        <a:ext cx="2210517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44659" y="0"/>
          <a:ext cx="6176505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They listened to the accusations in silence</a:t>
          </a:r>
          <a:endParaRPr lang="es-ES" sz="2000" kern="1200" dirty="0"/>
        </a:p>
      </dsp:txBody>
      <dsp:txXfrm>
        <a:off x="3165345" y="20686"/>
        <a:ext cx="6135133" cy="382385"/>
      </dsp:txXfrm>
    </dsp:sp>
    <dsp:sp modelId="{6188357F-B3AE-45B7-9A4B-33CFF5414BDD}">
      <dsp:nvSpPr>
        <dsp:cNvPr id="0" name=""/>
        <dsp:cNvSpPr/>
      </dsp:nvSpPr>
      <dsp:spPr>
        <a:xfrm>
          <a:off x="3144659" y="439167"/>
          <a:ext cx="6176505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They called God as their witness</a:t>
          </a:r>
          <a:endParaRPr lang="es-ES" sz="2000" kern="1200"/>
        </a:p>
      </dsp:txBody>
      <dsp:txXfrm>
        <a:off x="3165345" y="459853"/>
        <a:ext cx="6135133" cy="382385"/>
      </dsp:txXfrm>
    </dsp:sp>
    <dsp:sp modelId="{0444BAC0-069B-4C38-83A9-C22C28313175}">
      <dsp:nvSpPr>
        <dsp:cNvPr id="0" name=""/>
        <dsp:cNvSpPr/>
      </dsp:nvSpPr>
      <dsp:spPr>
        <a:xfrm>
          <a:off x="3144659" y="915894"/>
          <a:ext cx="6176505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They accepted to be punished if they had sinned</a:t>
          </a:r>
          <a:endParaRPr lang="es-ES" sz="2000" kern="1200"/>
        </a:p>
      </dsp:txBody>
      <dsp:txXfrm>
        <a:off x="3165345" y="936580"/>
        <a:ext cx="6135133" cy="382385"/>
      </dsp:txXfrm>
    </dsp:sp>
    <dsp:sp modelId="{2E7D29A4-BEAD-40F9-AEF3-02F602B9DF7B}">
      <dsp:nvSpPr>
        <dsp:cNvPr id="0" name=""/>
        <dsp:cNvSpPr/>
      </dsp:nvSpPr>
      <dsp:spPr>
        <a:xfrm>
          <a:off x="3144659" y="1392621"/>
          <a:ext cx="6176505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They revealed their true motivations</a:t>
          </a:r>
          <a:endParaRPr lang="es-ES" sz="2000" kern="1200"/>
        </a:p>
      </dsp:txBody>
      <dsp:txXfrm>
        <a:off x="3165345" y="1413307"/>
        <a:ext cx="6135133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>
              <a:solidFill>
                <a:schemeClr val="tx1"/>
              </a:solidFill>
            </a:rPr>
            <a:t> </a:t>
          </a:r>
          <a:r>
            <a:rPr lang="my-MM" sz="1600" b="1" kern="1200" dirty="0">
              <a:solidFill>
                <a:prstClr val="black"/>
              </a:solidFill>
              <a:latin typeface="Comic Sans MS" panose="030F0702030302020204" pitchFamily="66" charset="0"/>
            </a:rPr>
            <a:t>'ထို​</a:t>
          </a:r>
          <a:r>
            <a:rPr lang="my-MM" sz="1600" b="1" i="0" kern="1200" dirty="0">
              <a:solidFill>
                <a:schemeClr val="tx1"/>
              </a:solidFill>
            </a:rPr>
            <a:t>ဥပမာမှတစ်ဆင့်၊မိသားစု၊အသင်းတော်နှင့်လူ့အသိုင်းအဝိုင်းဆိုင်ရာဆက်ဆံရေးများတွင်အလားတူအခြေအနေများ၌ ငြိမ်းချမ်းရေးကို ပြန်လည်ထူထောင်ရန် လိုအပ်သော အဆင့်များကို အောက်ပါအတိုင်း လေ့လာနိုင်ပါသည်-</a:t>
          </a:r>
          <a:endParaRPr lang="es-ES" sz="16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0701" y="39307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ကျွန်ုပ်တို့၏အတွေးများကိုဆက်သွယ်ခြင်း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/>
            <a:t>အလောတမင်မဆုံးဖြတ်ပါနှင့်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ဆောင်ရွက်မည့်လုပ်ငန်းမပြုမီ ပြဿနာများကို ဆွေးနွေးပါ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ညီညွတ်မှုရရှိရန်စွန့်လွှတ်အနစ်နာခံမှုပြုလုပ်ရန်ဆန္ဒရှိပါ။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214123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စွပ်စွဲချက်တွေကို ယဉ်ကျေးစွာ တုံ့ပြန်ပါ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ငြိမ်းချမ်းရေးပြန်လည်ရရှိသောအခါ ဝမ်းမြောက်ပြီး ဘုရားသခင်ကို ကောင်းချီးပေးပါ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9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93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89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612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982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595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118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135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412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9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34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76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733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319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65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39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84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04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19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3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56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3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75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63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7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0" y="22724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lvl="0" algn="ctr"/>
            <a:r>
              <a:rPr lang="my-MM" sz="4800" b="1" dirty="0"/>
              <a:t>ပြည်တော်တွင်နေထိုင်ခြင်း</a:t>
            </a:r>
            <a:endParaRPr kumimoji="0" lang="en" sz="4800" b="1" i="0" u="none" strike="noStrike" kern="1200" cap="none" spc="30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67031"/>
              </a:solidFill>
              <a:effectLst>
                <a:outerShdw blurRad="12700" dist="38100" dir="2700000" algn="tl" rotWithShape="0">
                  <a:srgbClr val="FFC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7893624" y="6519446"/>
            <a:ext cx="4130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40000"/>
                    <a:lumOff val="60000"/>
                  </a:srgb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11 for December 13, 2025</a:t>
            </a:r>
          </a:p>
        </p:txBody>
      </p:sp>
    </p:spTree>
    <p:extLst>
      <p:ext uri="{BB962C8B-B14F-4D97-AF65-F5344CB8AC3E}">
        <p14:creationId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14689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6930"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b="14708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21649"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7" b="14877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3270" r="-173" b="26088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E0C5E3-6180-FF39-0BE1-1AA50FCD60C2}"/>
              </a:ext>
            </a:extLst>
          </p:cNvPr>
          <p:cNvSpPr txBox="1"/>
          <p:nvPr/>
        </p:nvSpPr>
        <p:spPr>
          <a:xfrm>
            <a:off x="4525698" y="4908142"/>
            <a:ext cx="7010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my-MM" sz="3200" dirty="0">
                <a:solidFill>
                  <a:schemeClr val="bg1"/>
                </a:solidFill>
              </a:rPr>
              <a:t>“ဖြည်းညင်းသောစကားသည်စိတ်ကို‌ဖြေ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my-MM" sz="3200">
                <a:solidFill>
                  <a:schemeClr val="bg1"/>
                </a:solidFill>
              </a:rPr>
              <a:t>တတ</a:t>
            </a:r>
            <a:r>
              <a:rPr lang="my-MM" sz="3200" dirty="0">
                <a:solidFill>
                  <a:schemeClr val="bg1"/>
                </a:solidFill>
              </a:rPr>
              <a:t>်၏။ ကြမ်းတမ်း သောစကားမူကား အမျက်ကိုနှိုးဆော်တတ်၏” (</a:t>
            </a:r>
            <a:r>
              <a:rPr lang="my-MM" sz="3200" b="1" dirty="0">
                <a:solidFill>
                  <a:schemeClr val="bg1"/>
                </a:solidFill>
              </a:rPr>
              <a:t>သုတ္တံ၊ ၁၅း၁</a:t>
            </a:r>
            <a:r>
              <a:rPr lang="my-MM" sz="3200" dirty="0">
                <a:solidFill>
                  <a:schemeClr val="bg1"/>
                </a:solidFill>
              </a:rPr>
              <a:t>)။</a:t>
            </a:r>
            <a:endParaRPr kumimoji="0" lang="es-ES" sz="3200" b="1" i="0" u="none" strike="noStrike" kern="1200" cap="none" spc="0" normalizeH="0" baseline="0" noProof="0" dirty="0">
              <a:ln w="12700" cmpd="sng">
                <a:solidFill>
                  <a:srgbClr val="A02B93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28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796086" y="4161354"/>
            <a:ext cx="5243513" cy="24314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1800"/>
              </a:spcBef>
            </a:pPr>
            <a:r>
              <a:rPr lang="my-MM" b="1" dirty="0">
                <a:solidFill>
                  <a:schemeClr val="accent1"/>
                </a:solidFill>
              </a:rPr>
              <a:t>နှုတ်ဆက်စကား (ယောရှု ၂၂:၁-၈)</a:t>
            </a:r>
            <a:endParaRPr lang="en-US" b="1" dirty="0">
              <a:solidFill>
                <a:schemeClr val="accent1"/>
              </a:solidFill>
            </a:endParaRPr>
          </a:p>
          <a:p>
            <a:pPr lvl="0">
              <a:spcBef>
                <a:spcPts val="1800"/>
              </a:spcBef>
            </a:pPr>
            <a:r>
              <a:rPr lang="my-MM" b="1" dirty="0">
                <a:solidFill>
                  <a:schemeClr val="accent6">
                    <a:lumMod val="75000"/>
                  </a:schemeClr>
                </a:solidFill>
              </a:rPr>
              <a:t>ပဋိပက္ခဖြစ်ရသည့်အကြောင်းရင်း (ယောရှု ၂၂:၁၀-၁၂)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spcBef>
                <a:spcPts val="1800"/>
              </a:spcBef>
            </a:pPr>
            <a:r>
              <a:rPr lang="my-MM" b="1" dirty="0">
                <a:solidFill>
                  <a:schemeClr val="accent2"/>
                </a:solidFill>
              </a:rPr>
              <a:t>စွပ်စွဲချက်များ (ယောရှု ၂၂:၁၃-၂၀)</a:t>
            </a:r>
            <a:endParaRPr lang="en-US" b="1" dirty="0">
              <a:solidFill>
                <a:schemeClr val="accent2"/>
              </a:solidFill>
            </a:endParaRPr>
          </a:p>
          <a:p>
            <a:pPr lvl="0">
              <a:spcBef>
                <a:spcPts val="1800"/>
              </a:spcBef>
            </a:pPr>
            <a:r>
              <a:rPr lang="my-MM" b="1" dirty="0">
                <a:solidFill>
                  <a:schemeClr val="accent5">
                    <a:lumMod val="75000"/>
                  </a:schemeClr>
                </a:solidFill>
              </a:rPr>
              <a:t>နူးညံ့သိမ်မွေ့သောအဖြေ (ယောရှု ၂၂:၂၁-၂၉)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spcBef>
                <a:spcPts val="1800"/>
              </a:spcBef>
            </a:pPr>
            <a:r>
              <a:rPr lang="my-MM" b="1" dirty="0">
                <a:solidFill>
                  <a:schemeClr val="bg1">
                    <a:lumMod val="50000"/>
                  </a:schemeClr>
                </a:solidFill>
              </a:rPr>
              <a:t>ပြန်လည်သင့်မြတ်ခြင်း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9B8F61"/>
                </a:solidFill>
                <a:effectLst/>
                <a:uLnTx/>
                <a:uFillTx/>
                <a:latin typeface="Aptos" panose="02110004020202020204"/>
              </a:rPr>
              <a:t>(Joshua 22:30-34)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142875" y="94476"/>
            <a:ext cx="809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"နှစ်ပေါင်းများစွာ ကြာမြင့်ခဲ့သောစစ်ပွဲအပြီးအစ္စရေးသည်ခါနာန်ကို သိမ်းပိုက်ခဲ့ပြီး ဖြစ်သော်လည်း နေထိုင်သူအားလုံးကိုမူ မောင်းထုတ်ပစ်ခြင်း မပြီးမြောက်သေးပါ။"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324850" y="152400"/>
            <a:ext cx="37147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3" y="3525971"/>
            <a:ext cx="5448572" cy="311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735325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979" y="6194888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979" y="5704907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979" y="5225170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142875" y="1780150"/>
            <a:ext cx="80867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နောက်ဆုံးတွင် လမ်းခွဲရမည့်အချိန် ရောက်လာလေသည်။ ယောရှုသည် ၎င်းတို့အား ကောင်းချီးပေးပြီးဘုရားသခင်၏လမ်းစဉ်ပေါ်တွင်ဆက်လက်လျှောက်လှမ်းရန်အကြံပေးပြီးနောက်လွှတ်လိုက်သည်။သို့သော်ထိုနှုတ်ဆက်ပွဲသည်အစ္စရေးလ်လူမျိုးတို့၏စည်းလုံးညီညွတ်မှုကို ပျက်စီးစေလုနီးပါးဖြစ်ခဲ့သည့် ကြီးလေးသော အထင်အမြင်လွဲမှားမှုတစ်ခုဖြင့် မှေးမှိန်သွားခဲ့ရသည်။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152398" y="802362"/>
            <a:ext cx="80867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ယော်ဒန်မြစ်၏ အရှေ့ဘက်ခြမ်းကို သိမ်းပိုက်ထားသော မျိုးနွယ်စု နှစ်စုခွဲ (ရုဗင်၊ ဂဒ် နှင့် မနာရှေမျိုးနွယ်စုတစ်ဝက်) သည် ခါနာန်ပြည် သိမ်းပိုက်မှုတွင် ပူးပေါင်းပါဝင်ရန် ယော်ဒန်မြစ်ကို ဖြတ်ကျော်၍ မိမိတို့၏ ကတိကဝတ်ကို သစ္စာရှိစွာ ပြည့်စုံစေခဲ့သည်။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2872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</a:pPr>
            <a:r>
              <a:rPr lang="my-MM" sz="2800" b="1" dirty="0">
                <a:solidFill>
                  <a:schemeClr val="accent1"/>
                </a:solidFill>
              </a:rPr>
              <a:t>နှုတ်ဆက်စကား (ယောရှု ၂၂:၁-၈)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0" y="536261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my-MM" sz="1700" b="1" dirty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'သင်​တို့​၏​ဘုရားသခင်​ထာဝရဘုရား​ကို​ချစ်​ရ​မည်​၊တရားလမ်း​တော်​ရှိသမျှ​အတိုင်း​လိုက်လျှောက်​ရ​မည်​၊ပညတ်တော်​များ​ကို​စောင့်ထိန်း​ရ​မည်​၊</a:t>
            </a:r>
            <a:r>
              <a:rPr lang="en-US" sz="1700" b="1" dirty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my-MM" sz="1700" b="1" dirty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ကိုယ်တော်​၌​ဆည်းကပ်​ရ​မည်​၊သင်​တို့​၏​စိတ်နှလုံး​အကြွင်းမဲ့​၊စိတ်ဝိညာဉ်​အကြွင်းမဲ့ကိုယ်တော်​ကို​ဝတ်ပြု​ရ​မည်​ဟူ၍သင်​တို့​အားထာဝရဘုရား​၏​အစေအပါး​မောရှေ​မိန့်မှာ​ထား​သည့်ပညတ်တော်​၊တရားတော်​တို့​ကို​စောင့်ထိန်း​မည့်​အကြောင်းအထူး​သတိပြု​ကြ​လော့​”​ဟုမှာကြား​လေ​၏​။</a:t>
            </a:r>
            <a:r>
              <a:rPr lang="en-US" sz="1700" b="1" dirty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    </a:t>
            </a:r>
            <a:r>
              <a:rPr lang="my-MM" sz="1700" b="1" dirty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ယောရှုမှတ်စာ 22:5</a:t>
            </a:r>
            <a:endParaRPr kumimoji="0" lang="es-ES" sz="1700" b="1" i="0" u="none" strike="noStrike" kern="1200" cap="none" spc="0" normalizeH="0" baseline="0" noProof="0" dirty="0">
              <a:ln>
                <a:noFill/>
              </a:ln>
              <a:solidFill>
                <a:srgbClr val="CC00CC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257174" y="1628775"/>
            <a:ext cx="776287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700" b="1" dirty="0"/>
              <a:t>"ဂျော်ဒန်မြစ်သည်အမျိုးအနွယ်များအကြားကွဲခွါစေမည့်အခြေအနေဖြစ်သောကြောင့်၊ ယောရှုသည် သူတို့အားသစ္စာရှိစွာ ဆက်လက်တည်တံ့နိုင်စေရန် ပညာရှိသော အကြံပေးချက်ကို ပေးခဲ့သည် (ယောရှု ၂၂:၅) -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8714554"/>
              </p:ext>
            </p:extLst>
          </p:nvPr>
        </p:nvGraphicFramePr>
        <p:xfrm>
          <a:off x="238124" y="2552491"/>
          <a:ext cx="7648575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3873" y="1628775"/>
            <a:ext cx="3924302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-1" y="92644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</a:pPr>
            <a:r>
              <a:rPr lang="my-MM" sz="2800" b="1" dirty="0">
                <a:solidFill>
                  <a:schemeClr val="bg1"/>
                </a:solidFill>
              </a:rPr>
              <a:t>ပဋိပက္ခဖြစ်ရသည့်အကြောင်းရင်း (ယောရှု ၂၂:၁၀-၁၂)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521108" y="686833"/>
            <a:ext cx="11149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'ရုဗင်​သားမြေး​၊ ဂဒ်​သားမြေး​၊ မနာရှေ​သားမြေး​တစ်ဝက်​တို့​သည် ခါနာန်​ပြည်​၊ ဂျော်ဒန်​မြစ်​အနီး​သို့​ရောက်​သောအခါ ထင်ရှားမြင်သာ​သော ယဇ်ပလ္လင်​ကြီး​တစ်​ခု​ကို တည်​လေ​၏​။ 'ယောရှုမှတ်စာ 22:10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3431459" y="1727651"/>
            <a:ext cx="5338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ယောရှုသည်ယော်ဒန်မြစ်ကိုအံ့ဖွယ်နည်းဖြင့်ဖြတ်ကျော်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ခြင်း၏အောက်မေ့ဖွယ်နေရာတစ်ခုတည်ဆောက်ခဲ့သည့်နေရာအနီးတွင်၊လူမျိုးနှစ်နွယ်နှင့်တစ်ဝက်သည်သန့်ရှင်းရာဌာန၏ ယဇ်ပလ္လင်နှင့် ဆင်တူသော ယဇ်ပလ္လင်တစ်ခုကို တည်ဆောက်ခဲ့ကြသည် (ယောရှု ၂၂:၁၀၊ ၂၈)။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37" y="1679233"/>
            <a:ext cx="3051810" cy="2784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953" y="1708733"/>
            <a:ext cx="3051810" cy="232410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84681" y="4627221"/>
            <a:ext cx="8685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မျိုးနွယ်စု နှစ်စုခွဲမှ ပူဇော်ရာပလ္လင်တစ်ခု ဆောက်လုပ်ခဲ့ခြင်း (ယောရှု ၂၂:၁၀) သည် အခြားမျိုးနွယ်စုများအကြား နားလည်မှုလွဲမှားမှုကို ဖြစ်ပေါ်စေခဲ့ရာ၊ ၎င်းတို့သည် မတရားသော ဝတ်ပြုကိုးကွယ်မှု ပြုလုပ်ရန် ပလ္လင်ကို တည်ဆောက်ခဲ့သည်ဟု စိုးရိမ်ခဲ့ကြသည်။ သို့သော် အရှေ့ဘက်မျိုးနွယ်စုများက၎င်းသည်သက်သေခံပူဇော်ရာပလ္လင်သာဖြစ်ကြောင်းကြေညာခဲ့သည်။ (ယောရှု ၂၂:၂၈-၂၉)။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963" y="4242795"/>
            <a:ext cx="3098800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3431459" y="3226499"/>
            <a:ext cx="53389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ဤလုပ်ရပ်ကို သန့်ရှင်းရာဌာနရှိ မီးရှို့ရာယဇ်ပလ္လင်မှလွဲ၍ အခြားနေရာတွင် ယဇ်ပူဇော်ခြင်းကို တားမြစ်သည့် ပညတ်တရားကိုချိုးဖောက်ခြင်းအဖြစ်အဓိပ္ပာယ်ဖွင့်ဆိုခဲ့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သည် (ဝတ်ပြုရာ ၁၇:၈-၉)။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84681" y="6150899"/>
            <a:ext cx="8557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သူ့ရဲ့တစ်ခုတည်းသောအမှားကသူ့အစ်ကိုတွေကိုသူ့ရည်ရွယ်ချက်တွေကိုမပြောပြခဲ့တာပါပဲ…ဒါပေမယ့် အဲဒါက အပြစ်မဟုတ်ပါဘူး။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0" y="8020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</a:pPr>
            <a:r>
              <a:rPr lang="my-MM" sz="2800" b="1" dirty="0">
                <a:solidFill>
                  <a:schemeClr val="accent2"/>
                </a:solidFill>
              </a:rPr>
              <a:t>စွပ်စွဲချက်များ (ယောရှု ၂၂:၁၃-၂၀)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1" y="76545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CC0000">
                    <a:lumMod val="75000"/>
                  </a:srgbClr>
                </a:solidFill>
                <a:latin typeface="Comic Sans MS" panose="030F0702030302020204" pitchFamily="66" charset="0"/>
              </a:rPr>
              <a:t>'“​ထာဝရဘုရား​၏​လူ​အပေါင်း​တို့​က ‘​သင်​တို့​သည် အပြစ်​ပြု​၍ အစ္စရေး​လူမျိုး​၏​ဘုရားသခင်​ကို ပြစ်မှား​ကြ​ပါ​သည်​တကား​။ ယခု သင်​တို့​သည် ထာဝရဘုရား​ကို​ပုန်ကန်​၍ မိမိ​တို့​အဖို့ ယဇ်ပလ္လင်​တည်​ခြင်း​ဖြင့် ထာဝရဘုရား​နောက်​တော်​သို့​မ​လိုက်​ဘဲ လမ်းလွဲ​သွား​ကြ​ပြီ​တကား​။ 'ယောရှုမှတ်စာ 22:16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C0000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873910" y="1669277"/>
            <a:ext cx="831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စုံစမ်းစစ်ဆေးရေးကော်မတီကို ဦးဆောင်ရန် ဖိနဟတ်ကို အဘယ်ကြောင့် ရွေးချယ်ခဲ့သနည်း (ယောရှု ၂၂:၁၃-၁၄)။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8657" y="3768736"/>
            <a:ext cx="4347701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481211" y="3829348"/>
            <a:ext cx="51324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ဖိနဟတ်၏ မိန့်ခွန်းသည် လုံးဝယုတ္တိရှိသည်။ အကယ်၍ အသစ်ဆောက်လုပ်သောယဇ်ပလ္လင်ပေါ်တွင်ယဇ်ပူဇော်မှုများပြုလုပ်ပါက၊ဘုရားသခင်သည်ဣသရေလတစ်မျိုးလုံးကို အပြစ်ပေးလိမ့်မည် (ယောရှု ၂၂:၁၈)။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873910" y="2393811"/>
            <a:ext cx="8318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ဟေဗြဲကျမ်းစာမှ တမန်တော် ဖိနဟတ်သည် ဗာလ်ပေဝါအရပ်၌ ကျူးလွန်ခဲ့သော အပြစ်ကို တားဆီးရန် မဆုတ်မနစ် ကြိုးပမ်းခဲ့သည် (တော၊ ၂၅:၇-၈)။ သူ၏မိန့်ခွန်းတွင် ဤအပြစ်ကို အာခန်၏အပြစ်နှင့် ဆက်စပ်ပြီး မျိုးနွယ်နှစ်နွယ်ခွဲ ကျူးလွန်ခဲ့သည်ဟု ယူဆရသော အပြစ်နှင့် ညီမျှစေခဲ့သည် (ယောရှု ၂၂:၁၆-၂၀)။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481211" y="5152787"/>
            <a:ext cx="51324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သို့သော်လည်း၊ သူတို့ အပြစ်မကျူးလွန်မီတွင် ထိုမှားယွင်းမှုကို ပြင်ဆင်ရန် အခွင့်အရေး ပေးခဲ့သည်။ သန့်ရှင်းရာဌာနတော် ရှိရာ ဂျော်ဒန်မြစ်တစ်ဖက်သို့ ပြန်လာရန် အခွင့်ပေးခဲ့သည် (ယောရှု ၂၂:၁၉)။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8526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</a:pPr>
            <a:r>
              <a:rPr lang="my-MM" sz="2800" b="1" dirty="0">
                <a:solidFill>
                  <a:schemeClr val="bg1"/>
                </a:solidFill>
              </a:rPr>
              <a:t>နူးညံ့သိမ်မွေ့သောအဖြေ (ယောရှု ၂၂:၂၁-၂၉)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642848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'ထာဝရဘုရား​၏​နောက်​တော်​သို့ မ​လိုက်​ဘဲ​လမ်းလွဲ​၍ ယဇ်ပလ္လင်​ကို​တည်​လျှင်​၊ ထို​ယဇ်ပလ္လင်​ပေါ်၌ မီးရှို့ရာယဇ်​နှင့်​ဘောဇဉ်ပူဇော်သက္ကာ​ကို ပူဇော်​လျှင်​၊ ထို​ယဇ်ပလ္လင်​ပေါ်၌ မိတ်သဟာယယဇ်​များ​ကို ပူဇော်​လျှင် ထာဝရဘုရား​ကိုယ်တော်တိုင် စစ်ကြောစီရင်​တော်မူ​ပါ​။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				</a:t>
            </a:r>
            <a:r>
              <a:rPr lang="my-MM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ယောရှုမှတ်စာ 22:23</a:t>
            </a:r>
          </a:p>
          <a:p>
            <a:pPr lvl="0" algn="ctr">
              <a:defRPr/>
            </a:pP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https://www.bible.com/bible/1391/JOS.22.23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3CADD"/>
              </a:solidFill>
              <a:effectLst>
                <a:glow rad="76200">
                  <a:srgbClr val="18637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252061" y="1481012"/>
            <a:ext cx="2429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ရုဗင်လူမျိုးနှင့်ဂဒ်လူမျိုးတို့နှင့်မနာရှေတစ်ဝက်သော လူမျိုးတို့သည် စွပ်စွဲခံရသောအခါ စံတင်ထိုက်သော ပုံစံဖြင့် တုံ့ပြန်ခဲ့ကြသည်။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/>
        </p:nvGraphicFramePr>
        <p:xfrm>
          <a:off x="2681538" y="1412289"/>
          <a:ext cx="9321165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252061" y="3796504"/>
            <a:ext cx="7799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ဣသရေလလူတို့သည် ယဇ်ပလ္လင်ဆောက်လုပ်ခြင်းနှင့် ပတ်သက်၍ သူတို့၏ ညီအစ်ကိုများ၏ ရည်ရွယ်ချက်ကို မသိသောအခါ၊ ပုန်ကန်မှု၊ ခွဲထွက်လိုစိတ်နှင့် ဘုရားသခင်၏ အပြစ်ပေးခြင်းဖြစ်မည်ဟု ယူဆခဲ့ကြသည်။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732" y="3730990"/>
            <a:ext cx="3950971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252061" y="5812440"/>
            <a:ext cx="77996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ဣသရေလလူတို့သည် ယဇ်ပလ္လင်ဆောက်လုပ်ခြင်းနှင့် ပတ်သက်၍ သူတို့၏ ညီအစ်ကိုများ၏ ရည်ရွယ်ချက်ကို မသိသောအခါ၊ ပုန်ကန်မှု၊ ခွဲထွက်လိုစိတ်နှင့် ဘုရားသခင်၏ အပြစ်ပေးခြင်းဖြစ်မည်ဟု ယူဆခဲ့ကြသည်။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252060" y="4812167"/>
            <a:ext cx="77298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အမှန်တကယ်မှာဣသရေလလူတို့သည် သူတို့၏ ညီအစ်ကိုများနှင့် စည်းလုံးညီညွတ်စွာ နေထိုင်လိုခြင်း၊ အနာဂတ်တွင် ခွဲထွက်ခြင်းကို ရှောင်ရှားလိုခြင်းသာ ဖြစ်သည် (ယောရှု ၂၂:၂၄-၂၆)။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0" y="97860"/>
            <a:ext cx="9029699" cy="52322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</a:pPr>
            <a:r>
              <a:rPr lang="my-MM" sz="2800" b="1" dirty="0">
                <a:solidFill>
                  <a:schemeClr val="bg1">
                    <a:lumMod val="50000"/>
                  </a:schemeClr>
                </a:solidFill>
              </a:rPr>
              <a:t>ပြန်လည်သင့်မြတ်ခြင်း</a:t>
            </a:r>
            <a:r>
              <a:rPr lang="en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" sz="2800" b="1" dirty="0">
                <a:solidFill>
                  <a:srgbClr val="9B8F61"/>
                </a:solidFill>
              </a:rPr>
              <a:t>(Joshua 22:30-34)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0" y="681633"/>
            <a:ext cx="90296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prstClr val="black"/>
                </a:solidFill>
                <a:latin typeface="Comic Sans MS" panose="030F0702030302020204" pitchFamily="66" charset="0"/>
              </a:rPr>
              <a:t>'ထို​စကား​ကိုအစ္စရေး​အမျိုးသား​တို့​ကြား​သောအခါကျေနပ်​နှစ်သက်​ကြ​၏​။အစ္စရေး​အမျိုးသား​တို့</a:t>
            </a:r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  <a:r>
              <a:rPr lang="my-MM" b="1" dirty="0">
                <a:solidFill>
                  <a:prstClr val="black"/>
                </a:solidFill>
                <a:latin typeface="Comic Sans MS" panose="030F0702030302020204" pitchFamily="66" charset="0"/>
              </a:rPr>
              <a:t>​သည်ဘုရားသခင်​ကို​ကောင်းချီးထောမနာ​ပြု​ကြ​၏​။သူ​တို့​သည်ရုဗင်​သားမြေး​၊ဂဒ်​သားမြေး​တို့​နေထိုင်​ရာ​ပြည်​ကိုစစ်ချီ​တိုက်ခိုက်ဖျက်ဆီး​မည့်​အကြောင်းမ​ပြော​ကြ​တော့​ပေ​။ 'ယောရှုမှတ်စာ 22:33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0" y="1604963"/>
            <a:ext cx="65627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စွပ်စွဲချက်သည် အခြေအမြစ်မရှိကြောင်း တွေ့ရသောအခါ ဖိနဟတ်နှင့် ဣသရေလကိုယ်စားလှယ်အဖွဲ့သည် စိတ်သက်သာရာရခဲ့သည် (ယောရှု ၂၂:၃၀-၃၁)။ သူတို့ဘက်မှလည်း ဣသရေလလူတို့သည် အမှန်တရားကို သိရှိသောအခါ ဝမ်းမြောက်ပြီး ဘုရားသခင်ကို ချီးမွမ်းခဲ့ကြသည် </a:t>
            </a:r>
            <a:r>
              <a:rPr lang="en-US" b="1" dirty="0"/>
              <a:t>					</a:t>
            </a:r>
            <a:r>
              <a:rPr lang="my-MM" b="1" dirty="0"/>
              <a:t>(ယောရှု ၂၂:၃၃)။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435217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3022579"/>
            <a:ext cx="5857875" cy="3673495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C456FE-6E0E-539F-E9D4-0DA11BD6190E}"/>
              </a:ext>
            </a:extLst>
          </p:cNvPr>
          <p:cNvSpPr txBox="1"/>
          <p:nvPr/>
        </p:nvSpPr>
        <p:spPr>
          <a:xfrm>
            <a:off x="742950" y="523875"/>
            <a:ext cx="103727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2400" b="1" dirty="0"/>
              <a:t>"ဂဒ်အမျိုးနှင့်ရုဗင်အမျိုးတို့သည်မိမိတို့တည်ထောင်ထားသောယဇ်ပလ္လင်ပေါ်တွင်ထို</a:t>
            </a:r>
            <a:r>
              <a:rPr lang="en-US" sz="2400" b="1" dirty="0"/>
              <a:t> </a:t>
            </a:r>
            <a:r>
              <a:rPr lang="my-MM" sz="2400" b="1" dirty="0"/>
              <a:t>ယဇ်ပလ္လင်၏ရည်ရွယ်ချက်ကို ဖော်ပြသည့် ကျောက်စာကိုတင်ကာ၊ 'ယေဟောဝါသည် ဘုရားသခင်ဖြစ်တော်မူကြောင်း ငါတို့နှင့်သင်တို့အကြား သက်သေဖြစ်စေရမည်' ဟု ပြောဆိုခဲ့ကြသည်။ ထိုသို့ဖြင့် နောင်တွင် အထင်မှားမှုများ မဖြစ်စေရန် နှင့် စုံစမ်းနှောင့်ယှက်မှု အကြောင်းရင်းဖြစ်နိုင်သည်ကို ဖယ်ရှားရန် ကြိုးစားခဲ့ကြသည်။</a:t>
            </a:r>
          </a:p>
          <a:p>
            <a:r>
              <a:rPr lang="my-MM" sz="2400" b="1" dirty="0"/>
              <a:t>မည်မျှပင် အကြောင်းအရင်း ကောင်းမွန်သူများကြားတွင်ပင် ရိုးရှင်းသော နားလည်မှုလွဲမှားမှုတစ်ခုမှကြီးမားသောအခက်အခဲများမကြာခဏပေါ်ပေါက်လေ့ရှိပြီး၊ ယဉ်ကျေးသိမ်မွေ့မှုနှင့် သည်းခံခြင်းတရားကို မကျင့်သုံးပါက မည်ကဲ့သို့သော ပြင်းထန်ပြီး အဆုံးစွန်သောအကျိုးဆက်များ ဖြစ်ပေါ်လာနိုင်သနည်း [...]</a:t>
            </a:r>
          </a:p>
          <a:p>
            <a:r>
              <a:rPr lang="my-MM" sz="2400" b="1" dirty="0"/>
              <a:t>အပြစ်တင်ရှုတ်ချခြင်းဖြင့်မှားယွင်းသောအနေအထားမှပြန်လည်ရုပ်သိမ်းခြင်းမရှိစေရာ၊ သို့သော် ဤနည်းဖြင့် များစွာသောသူတို့သည်မှန်ကန်သောလမ်းမှ ပို၍ဝေးကွာသွားပြီး မိမိတို့၏ စိတ်နှလုံးကို အမှန်တရားနှင့်ဆန့်ကျင်ကာ ခိုင်မာစွာထားတတ်ကြသည်။ ကြင်နာသောစိတ်သဘောထား၊ ယဉ်ကျေးသိမ်မွေ့ပြီး သည်းခံနိုင်သော အပြုအမူသည် အမှားကျူးလွန်သူကို ကယ်တင်နိုင်ကာ ပြစ်မှုများစွာကို ဖုံးကွယ်ပေးနိုင်သည်။"</a:t>
            </a:r>
          </a:p>
          <a:p>
            <a:br>
              <a:rPr lang="my-MM" sz="2400" b="1" dirty="0"/>
            </a:b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3C2F48-C8BC-381C-AF47-0B287455933D}"/>
              </a:ext>
            </a:extLst>
          </p:cNvPr>
          <p:cNvSpPr txBox="1"/>
          <p:nvPr/>
        </p:nvSpPr>
        <p:spPr>
          <a:xfrm>
            <a:off x="5660216" y="5872460"/>
            <a:ext cx="5622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pp. 519)</a:t>
            </a:r>
          </a:p>
        </p:txBody>
      </p:sp>
    </p:spTree>
    <p:extLst>
      <p:ext uri="{BB962C8B-B14F-4D97-AF65-F5344CB8AC3E}">
        <p14:creationId xmlns:p14="http://schemas.microsoft.com/office/powerpoint/2010/main" val="3093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4882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8</cp:revision>
  <dcterms:created xsi:type="dcterms:W3CDTF">2025-12-05T14:52:33Z</dcterms:created>
  <dcterms:modified xsi:type="dcterms:W3CDTF">2025-12-06T14:53:47Z</dcterms:modified>
</cp:coreProperties>
</file>