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10" r:id="rId4"/>
    <p:sldId id="311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my-MM" sz="1800" b="1" dirty="0"/>
            <a:t>ဘုရားသခင်ရေးသားခဲ့သောဇာတ်လမ်း(ယောရှု ၂၄:၁-၁၃)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my-MM" sz="1800" b="1" dirty="0"/>
            <a:t>သမာဓိရှိရန် တိုက်တွန်းခြင်း (ယောရှု ၂၄:၁၄-၁၅)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my-MM" sz="1800" b="1" dirty="0"/>
            <a:t>လူတို့ကိုရွေးကောက်တင်မြှောက်ခြင်း</a:t>
          </a:r>
          <a:r>
            <a:rPr lang="my-MM" sz="1600" b="1" dirty="0"/>
            <a:t>(ယောရှု ၂၄:၁၆-၂၁)</a:t>
          </a:r>
          <a:endParaRPr lang="es-ES" sz="16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my-MM" sz="1800" b="1" dirty="0"/>
            <a:t>ပဋိညာဉ်သစ် (ယောရှု ၂၄:၂၂-၂၈)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my-MM" sz="1800" b="1" dirty="0"/>
            <a:t>ဇာတ်လမ်း၏ အဆက် (ယောရှု ၂၄:၂၉-၃၃)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အာဗြဟံ ခါနာန်ပြည်တွင် ပထမဆုံးစခန်းချခဲ့သောနေရာဖြစ်သည် (ကမ္ဘာဦး ၁၂:၆)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ယာကုပ် ခါနာန်ပြည်တွင် ပထမဆုံးစခန်းချခဲ့သောနေရာဖြစ်သည် (ကမ္ဘာဦး ၃၃:၁၈)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ယာကုပ်ရရှိခဲ့သော တစ်ခုတည်းသောပိုင်ဆိုင်မှုဖြစ်သည် (ကမ္ဘာဦး ၃၃:၁၉)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ထိုနေရာတွင် ယာကုပ်သည် သူ့မိသားစုပိုင်ဆိုင်နေဆဲဖြစ်သော တစ်ပါးအမျိုးသားနတ်ဘုရားများကို မြှုပ်နှံခဲ့သည် (ကမ္ဘာဦး ၃၅:၄)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 ကြောက်ရွံ့ရန်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dirty="0"/>
            <a:t>မိမိထက်သာလွန်ကြီးမြတ်သောထိုအရှင်ကို ကြီးမြတ်စွာ ရိုသေခြင်းဖြင့် ဦးချပြသကဲ့သို့၊ ထိုအရှင်အား မိမိ၏ အရှင်ဘုရင်အဖြစ်လည်းကောင်း၊ သခင်အဖြစ်လည်းကောင်း လက်ခံခြင်းဖြစ်သည်။</a:t>
          </a:r>
          <a:endParaRPr lang="es-ES" sz="1600" b="1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my-MM" sz="1600" b="0" i="0" dirty="0"/>
            <a:t>ဘုရားသခင်ကို စိတ်စင်ကြယ်စွာ (ရိုးသားဖြောင့်မတ်စွာ) ဝတ်ပြုဆက်ဆံရန်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dirty="0"/>
            <a:t>အပြစ်အနာအဆာ ကင်းသော ဝတ်ပြုခြင်း (ပူဇော်သက္ကာဖြစ်ရန်အတွက် "ပကတိအတိုင်း ပြည့်စုံသော" [စံနမူနာပြည့်စုံသော] သိုးနွားကို ဤသို့ အဓိပ္ပာယ်ဖွင့်ဆိုထားသည့် နည်းတူ)</a:t>
          </a:r>
          <a:endParaRPr lang="es-ES" sz="1600" b="1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my-MM" sz="1600" b="1" i="0" dirty="0"/>
            <a:t>ဘုရားသခင်ကို သစ္စာတရားနှင့် ဝတ်ပြုခြင်း။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endParaRPr lang="es-ES" sz="1600" b="1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58B64-FB6C-4E26-8AEA-8B5B1B7FC7C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dirty="0"/>
            <a:t>သစ္စာရှိခြင်း၊ ယုံကြည်စိတ်ချရခြင်း၊ ကိုးစားအားထားရခြင်း၊ စိတ်နှလုံးခွဲဝေမှုမရှိခြင်း နှင့် တသမတ်တည်း ခိုင်မြဲစွာ ဆောင်ရွက်ခြင်းတို့ ဖြစ်ပါသည်။ ဘုရားသခင်က ကျွန်ုပ်အတွင်း၌ ပြုတော်မူပြီးသော အရာများအတွက် ကျေးဇူးတင်ခြင်းကို ကျွန်ုပ်၏ဘဝဖြင့် ထင်ဟပ်ပြသရန် ဖြစ်ပါသည်။</a:t>
          </a:r>
          <a:endParaRPr lang="es-ES" sz="1600" b="1" dirty="0">
            <a:effectLst/>
          </a:endParaRPr>
        </a:p>
      </dgm:t>
    </dgm:pt>
    <dgm:pt modelId="{19932141-EE26-442F-8494-D9D375B46817}" type="parTrans" cxnId="{4D932EC7-8325-487E-9FA9-4E480574643E}">
      <dgm:prSet/>
      <dgm:spPr/>
    </dgm:pt>
    <dgm:pt modelId="{BEECA0E7-A84E-4193-AD7D-67E5221FB2CD}" type="sibTrans" cxnId="{4D932EC7-8325-487E-9FA9-4E480574643E}">
      <dgm:prSet/>
      <dgm:spPr/>
    </dgm:pt>
    <dgm:pt modelId="{1046B397-FA12-4932-B4B5-05C2083BE02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endParaRPr lang="es-ES" sz="1600" b="1" dirty="0">
            <a:effectLst/>
          </a:endParaRPr>
        </a:p>
      </dgm:t>
    </dgm:pt>
    <dgm:pt modelId="{CC2E2A2D-FE86-4F51-B9DF-20B964546170}" type="parTrans" cxnId="{68247F91-18A9-439D-BE6F-45E3B61C3C68}">
      <dgm:prSet/>
      <dgm:spPr/>
    </dgm:pt>
    <dgm:pt modelId="{BDF8058E-EA74-469D-979D-426FF6E14ADC}" type="sibTrans" cxnId="{68247F91-18A9-439D-BE6F-45E3B61C3C68}">
      <dgm:prSet/>
      <dgm:spPr/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 custLinFactNeighborX="-607" custLinFactNeighborY="-2539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68247F91-18A9-439D-BE6F-45E3B61C3C68}" srcId="{0554EEC4-DF4A-4B57-AE62-D704C4B36887}" destId="{1046B397-FA12-4932-B4B5-05C2083BE02A}" srcOrd="1" destOrd="0" parTransId="{CC2E2A2D-FE86-4F51-B9DF-20B964546170}" sibTransId="{BDF8058E-EA74-469D-979D-426FF6E14ADC}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4D932EC7-8325-487E-9FA9-4E480574643E}" srcId="{3B57E65D-C111-415A-97A6-2D0FDEF89D6E}" destId="{2D758B64-FB6C-4E26-8AEA-8B5B1B7FC7CE}" srcOrd="1" destOrd="0" parTransId="{19932141-EE26-442F-8494-D9D375B46817}" sibTransId="{BEECA0E7-A84E-4193-AD7D-67E5221FB2CD}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8B0D9EE9-F9B9-429C-A2CE-EB07E2B74E07}" type="presOf" srcId="{1046B397-FA12-4932-B4B5-05C2083BE02A}" destId="{7CF48978-E8B4-4BA6-95E8-43AAEF845A18}" srcOrd="0" destOrd="1" presId="urn:microsoft.com/office/officeart/2005/8/layout/vList2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AC6A11FD-D5E0-44F7-8556-9B92207E36BA}" type="presOf" srcId="{2D758B64-FB6C-4E26-8AEA-8B5B1B7FC7CE}" destId="{F01C0CC6-238B-429D-AD18-2848C863196E}" srcOrd="0" destOrd="1" presId="urn:microsoft.com/office/officeart/2005/8/layout/vList2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ဘုရားသခင်ရေးသားခဲ့သောဇာတ်လမ်း(ယောရှု ၂၄:၁-၁၃)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သမာဓိရှိရန် တိုက်တွန်းခြင်း (ယောရှု ၂၄:၁၄-၁၅)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လူတို့ကိုရွေးကောက်တင်မြှောက်ခြင်း</a:t>
          </a:r>
          <a:r>
            <a:rPr lang="my-MM" sz="1600" b="1" kern="1200" dirty="0"/>
            <a:t>(ယောရှု ၂၄:၁၆-၂၁)</a:t>
          </a:r>
          <a:endParaRPr lang="es-ES" sz="16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ပဋိညာဉ်သစ် (ယောရှု ၂၄:၂၂-၂၈)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ဇာတ်လမ်း၏ အဆက် (ယောရှု ၂၄:၂၉-၃၃)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131"/>
          <a:ext cx="8467725" cy="32428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အာဗြဟံ ခါနာန်ပြည်တွင် ပထမဆုံးစခန်းချခဲ့သောနေရာဖြစ်သည် (ကမ္ဘာဦး ၁၂:၆)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30" y="15961"/>
        <a:ext cx="8436065" cy="292626"/>
      </dsp:txXfrm>
    </dsp:sp>
    <dsp:sp modelId="{F28057B6-914F-4162-A1E6-62C0FACC967C}">
      <dsp:nvSpPr>
        <dsp:cNvPr id="0" name=""/>
        <dsp:cNvSpPr/>
      </dsp:nvSpPr>
      <dsp:spPr>
        <a:xfrm>
          <a:off x="0" y="333094"/>
          <a:ext cx="8467725" cy="324286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ယာကုပ် ခါနာန်ပြည်တွင် ပထမဆုံးစခန်းချခဲ့သောနေရာဖြစ်သည် (ကမ္ဘာဦး ၃၃:၁၈)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30" y="348924"/>
        <a:ext cx="8436065" cy="292626"/>
      </dsp:txXfrm>
    </dsp:sp>
    <dsp:sp modelId="{AC61220C-B99C-49DF-98C9-45D044822E5A}">
      <dsp:nvSpPr>
        <dsp:cNvPr id="0" name=""/>
        <dsp:cNvSpPr/>
      </dsp:nvSpPr>
      <dsp:spPr>
        <a:xfrm>
          <a:off x="0" y="666057"/>
          <a:ext cx="8467725" cy="324286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ယာကုပ်ရရှိခဲ့သော တစ်ခုတည်းသောပိုင်ဆိုင်မှုဖြစ်သည် (ကမ္ဘာဦး ၃၃:၁၉)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30" y="681887"/>
        <a:ext cx="8436065" cy="292626"/>
      </dsp:txXfrm>
    </dsp:sp>
    <dsp:sp modelId="{D8E3A47D-7AAD-492B-87DB-471556F70C0E}">
      <dsp:nvSpPr>
        <dsp:cNvPr id="0" name=""/>
        <dsp:cNvSpPr/>
      </dsp:nvSpPr>
      <dsp:spPr>
        <a:xfrm>
          <a:off x="0" y="999152"/>
          <a:ext cx="8467725" cy="324286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ထိုနေရာတွင် ယာကုပ်သည် သူ့မိသားစုပိုင်ဆိုင်နေဆဲဖြစ်သော တစ်ပါးအမျိုးသားနတ်ဘုရားများကို မြှုပ်နှံခဲ့သည် (ကမ္ဘာဦး ၃၅:၄)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30" y="1014982"/>
        <a:ext cx="8436065" cy="292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0"/>
          <a:ext cx="9088067" cy="4179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 ကြောက်ရွံ့ရန်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03" y="20403"/>
        <a:ext cx="9047261" cy="377151"/>
      </dsp:txXfrm>
    </dsp:sp>
    <dsp:sp modelId="{854F4650-27AE-4C03-B454-E09E451F5BDE}">
      <dsp:nvSpPr>
        <dsp:cNvPr id="0" name=""/>
        <dsp:cNvSpPr/>
      </dsp:nvSpPr>
      <dsp:spPr>
        <a:xfrm>
          <a:off x="0" y="419590"/>
          <a:ext cx="9088067" cy="48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kern="1200" dirty="0"/>
            <a:t>မိမိထက်သာလွန်ကြီးမြတ်သောထိုအရှင်ကို ကြီးမြတ်စွာ ရိုသေခြင်းဖြင့် ဦးချပြသကဲ့သို့၊ ထိုအရှင်အား မိမိ၏ အရှင်ဘုရင်အဖြစ်လည်းကောင်း၊ သခင်အဖြစ်လည်းကောင်း လက်ခံခြင်းဖြစ်သည်။</a:t>
          </a:r>
          <a:endParaRPr lang="es-ES" sz="1600" b="1" kern="1200" dirty="0">
            <a:effectLst/>
          </a:endParaRPr>
        </a:p>
      </dsp:txBody>
      <dsp:txXfrm>
        <a:off x="0" y="419590"/>
        <a:ext cx="9088067" cy="482259"/>
      </dsp:txXfrm>
    </dsp:sp>
    <dsp:sp modelId="{91EBD55B-773A-4BEF-B76C-4D8BBE65E8E9}">
      <dsp:nvSpPr>
        <dsp:cNvPr id="0" name=""/>
        <dsp:cNvSpPr/>
      </dsp:nvSpPr>
      <dsp:spPr>
        <a:xfrm>
          <a:off x="0" y="901849"/>
          <a:ext cx="9088067" cy="417957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ဘုရားသခင်ကို စိတ်စင်ကြယ်စွာ (ရိုးသားဖြောင့်မတ်စွာ) ဝတ်ပြုဆက်ဆံရန်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03" y="922252"/>
        <a:ext cx="9047261" cy="377151"/>
      </dsp:txXfrm>
    </dsp:sp>
    <dsp:sp modelId="{7CF48978-E8B4-4BA6-95E8-43AAEF845A18}">
      <dsp:nvSpPr>
        <dsp:cNvPr id="0" name=""/>
        <dsp:cNvSpPr/>
      </dsp:nvSpPr>
      <dsp:spPr>
        <a:xfrm>
          <a:off x="0" y="1319807"/>
          <a:ext cx="9088067" cy="610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kern="1200" dirty="0"/>
            <a:t>အပြစ်အနာအဆာ ကင်းသော ဝတ်ပြုခြင်း (ပူဇော်သက္ကာဖြစ်ရန်အတွက် "ပကတိအတိုင်း ပြည့်စုံသော" [စံနမူနာပြည့်စုံသော] သိုးနွားကို ဤသို့ အဓိပ္ပာယ်ဖွင့်ဆိုထားသည့် နည်းတူ)</a:t>
          </a:r>
          <a:endParaRPr lang="es-ES" sz="1600" b="1" kern="1200" dirty="0">
            <a:effectLst/>
          </a:endParaRPr>
        </a:p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endParaRPr lang="es-ES" sz="1600" b="1" kern="1200" dirty="0">
            <a:effectLst/>
          </a:endParaRPr>
        </a:p>
      </dsp:txBody>
      <dsp:txXfrm>
        <a:off x="0" y="1319807"/>
        <a:ext cx="9088067" cy="610861"/>
      </dsp:txXfrm>
    </dsp:sp>
    <dsp:sp modelId="{DC838278-61D5-4F0B-A5CA-D07614038E8A}">
      <dsp:nvSpPr>
        <dsp:cNvPr id="0" name=""/>
        <dsp:cNvSpPr/>
      </dsp:nvSpPr>
      <dsp:spPr>
        <a:xfrm>
          <a:off x="0" y="1930668"/>
          <a:ext cx="9088067" cy="417957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ဘုရားသခင်ကို သစ္စာတရားနှင့် ဝတ်ပြုခြင်း။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03" y="1951071"/>
        <a:ext cx="9047261" cy="377151"/>
      </dsp:txXfrm>
    </dsp:sp>
    <dsp:sp modelId="{F01C0CC6-238B-429D-AD18-2848C863196E}">
      <dsp:nvSpPr>
        <dsp:cNvPr id="0" name=""/>
        <dsp:cNvSpPr/>
      </dsp:nvSpPr>
      <dsp:spPr>
        <a:xfrm>
          <a:off x="0" y="2348626"/>
          <a:ext cx="9088067" cy="81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endParaRPr lang="es-ES" sz="1600" b="1" kern="1200" dirty="0">
            <a:effectLst/>
          </a:endParaRPr>
        </a:p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my-MM" sz="1600" b="1" i="0" kern="1200" dirty="0"/>
            <a:t>သစ္စာရှိခြင်း၊ ယုံကြည်စိတ်ချရခြင်း၊ ကိုးစားအားထားရခြင်း၊ စိတ်နှလုံးခွဲဝေမှုမရှိခြင်း နှင့် တသမတ်တည်း ခိုင်မြဲစွာ ဆောင်ရွက်ခြင်းတို့ ဖြစ်ပါသည်။ ဘုရားသခင်က ကျွန်ုပ်အတွင်း၌ ပြုတော်မူပြီးသော အရာများအတွက် ကျေးဇူးတင်ခြင်းကို ကျွန်ုပ်၏ဘဝဖြင့် ထင်ဟပ်ပြသရန် ဖြစ်ပါသည်။</a:t>
          </a:r>
          <a:endParaRPr lang="es-ES" sz="1600" b="1" kern="1200" dirty="0">
            <a:effectLst/>
          </a:endParaRPr>
        </a:p>
      </dsp:txBody>
      <dsp:txXfrm>
        <a:off x="0" y="2348626"/>
        <a:ext cx="9088067" cy="81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AE6D-414D-4533-B650-F77D41DD8BD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C019-9444-4529-B9FC-0A128848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C019-9444-4529-B9FC-0A1288481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8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7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4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3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9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7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5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4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8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1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6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5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8.png"/><Relationship Id="rId10" Type="http://schemas.microsoft.com/office/2007/relationships/diagramDrawing" Target="../diagrams/drawing3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288645" y="1511763"/>
            <a:ext cx="6225469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6600" b="1" dirty="0"/>
              <a:t>ယနေ့ရွေးချယ်ပါ</a:t>
            </a:r>
            <a:endParaRPr kumimoji="0" lang="en" sz="66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375170"/>
              </a:solidFill>
              <a:effectLst>
                <a:outerShdw dist="38100" dir="2700000" algn="bl" rotWithShape="0">
                  <a:srgbClr val="F5F86C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061318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13 for December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90745" y="3642168"/>
            <a:ext cx="617668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b="1" dirty="0"/>
              <a:t>“ထာဝရဘုရားအားဝတ်မပြုကောင်းဟုသင်တို့ထင်လျှင်အဘယ်မည်သောဘုရားတို့အားသင်တို့ဝတ်ပြုမည်အရာကိုယနေ့ရွေးကြလော့။....ငါနှင့်ငါ့အိမ်သားဖြစ်လျှင်ထာဝရဘုရားကိုသာဝတ်ပြု မည်”(ယောရှု၊ ၂၄း၁၅)။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002834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7080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ယောရှုသည်မိမိ၏ဘဝအဆုံးသတ်ချိန်နီးကပ်လာပြီဖြစ်ကြောင်းသတိမူမိသည်။ သူသည်ကောင်းသောတိုက်ပွဲကိုတိုက်ခိုက်ခဲ့ပြီ။ပြေးပွဲကို ဆုံးခန်းတိုင်ပြေးခဲ့ပြီ။ ယုံကြည်ခြင်းကိုစောင့်ရှောက်ထိန်းသိမ်းခဲ့ပြီ။ပေါလုကဲ့သို့ပင်ဖြောင့်မတ်ခြင်း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my-MM" b="1" dirty="0">
                <a:solidFill>
                  <a:schemeClr val="bg1"/>
                </a:solidFill>
              </a:rPr>
              <a:t>သရဖူကို ယုံကြည်စိတ်ချစွာဖြင့် စောင့်မျှော်နိုင်ပြီ (၂ တိ၊ ၄:၇-၈)။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455398"/>
            <a:ext cx="6915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ထို့ကြောင့် သူသည် သစ္စာစောင့်ထိန်းခြင်းဆိုင်ရာ ပဋိညာဉ်ကို အသစ်ပြုရန်နှင့် ဘုရားသခင်ကို အစေခံသည့်ဘဝကို ရွေးချယ်ရန် တိုက်တွန်းရန်အတွက် လူများကို ရှေခင်မြို့၌ စုရုံးစေခဲ့သည်။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371803"/>
            <a:ext cx="6915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ဒါပေမဲ့ကာလက်လိုပဲတခြားသူတွေကမီးရှူးတိုင်ကိုယူပြီးဘုရားသခင်ရဲ့လူတွေကိုမှန်ကန်တဲ့လမ်းကြောင်းပေါ်ပို့ဆောင်ပေးမယ်ဆိုတာသေချာအောင်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လုပ်ရဦးမှာပါ။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81756"/>
            <a:ext cx="967902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/>
              <a:t>ဘုရားသခင်ရေးသားခဲ့သောဇာတ်လမ်း(ယောရှု ၂၄:၁-၁၃)</a:t>
            </a:r>
            <a:endParaRPr lang="es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1" y="646464"/>
            <a:ext cx="9137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CC00">
                    <a:lumMod val="50000"/>
                  </a:srgbClr>
                </a:solidFill>
                <a:latin typeface="Comic Sans MS" panose="030F0702030302020204" pitchFamily="66" charset="0"/>
              </a:rPr>
              <a:t>'ငါ​သည် သင်​တို့​မ​ထွန်ယက်​သော​မြေ​၊ သင်​တို့​မ​တည်ဆောက်​သော​မြို့​များ​ကို သင်​တို့​အား​ပေး​သဖြင့် သင်​တို့​သည် ထို​မြို့​တို့​တွင် နေထိုင်​ရ​ကြ​၏​။ သင်​တို့​မ​စိုက်ပျိုး​သော​စပျစ်ခြံ​များ​၊ သံလွင်ခြံ​များ​မှ အသီး​ကို​လည်း​စား​ရ​ကြ​၏​’​ဟု မိန့်​တော်မူ​၏​။ 'ယောရှုမှတ်စာ 24:13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ယောရှု၏ နောက်ဆုံးမိန့်ခွန်းအတွက် ရွေးချယ်ခဲ့သောနေရာမှာ သမိုင်းဝင်နေရာတစ်ခုဖြစ်သည့် ရှေခင်မြို့ဖြစ်သည် (ယောရှု ၂၄:၁)။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734611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4" y="3411253"/>
            <a:ext cx="85820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ယောရှုသည်မိမိ၏ဘိုးဘေးတေရဟ် ကိုးကွယ်ခဲ့သော“တပါးသောဘုရားများ” အကြောင်းဖြင့် စတင်မိန့်မှာခဲ့သည် (ယောရှု ၂၄:၂)။ ထို့နောက် ဘုရားသခင် ပြုတော်မူခဲ့သမျှတို့ကို “ငါ” ဟူသောစကားဖြင့်သူတို့အားသတိရစေခဲ့သည်ငါယူဆောင်သွားသည်၊ငါထုတ်ဆောင်သည်၊ငါတိုးပွားစေသည်၊ငါစေလွှတ်သည်၊ငါဒဏ်ခတ်သည်၊ငါထွက်စေသည်၊ငါဝင်စေသည်၊ငါလွတ်မြောက်စေသည်၊ငါဖျက်ဆီးသည်၊ငါနားမထောင်အံ့၊ငါလွှတ်မြောက်စေသည်၊ငါအပ်နှင်းသည်၊ငါယင်ကောင်စေလွှတ်သည်၊ငါမြေကိုပေးသည် (ယောရှု ၂၄:၃-၁၃)။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62207" y="5058328"/>
            <a:ext cx="85248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သမိုင်းတစ်လျှောက်နေထိုင်ခဲ့ဖူးသူစုစုပေါင်းအရေအတွက်မှာသေချာတိကျမှုမရှိဘဲခန့်မှန်းထားခြင်းဖြစ်သည်။ကျွန်ုပ်တို့ပြောနိုင်သည်မှာလက်ရှိလူဦးရေဆိုင်ရာဖြစ်စဉ်များဆက်လက်ဖြစ်ပေါ်နေပါကယနေ့အသက်ရှင်နေသူများထက်အတိတ်ကနေထိုင်ခဲ့သူများမှာအရေအတွက်အားဖြင့်များစွာပိုများသည်၊အနာဂတ်တွင်အသက်ရှင်နေမည့်သူများထက်လည်းများစွာပိုများသည်ဟူ၍သာဖြစ်သည်။စုစုပေါင်းအရေအတွက်ကိုကျွန်ုပ်တို့အတိအကျမသိသော်လည်း၎င်းသည်အလွန်များပြားသည့်အရေအတွက်ဖြစ်ပြီးကမ္ဘာမြေကြီးကကျွန်ုပ်တို့ကိုခန္ဓာကိုယ်များနှင့်တကွသယ်ဆောင်ထားခဲ့သည်ကိုလည်း တွေ့ရသည်။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-2" y="1366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2800" b="1" dirty="0">
                <a:solidFill>
                  <a:schemeClr val="bg1"/>
                </a:solidFill>
              </a:rPr>
              <a:t>သမာဓိရှိရန် တိုက်တွန်းခြင်း (ယောရှု ၂၄:၁၄-၁၅)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ိုဝတ်​မ​ပြု​သင့်​ဟုသင်​တို့​ထင်မှတ်​လျှင်ယနေ့သင်​တို့​ဝတ်ပြု​လို​သည့်​ဘုရား​ကိုသင်​တို့​ရွေးချယ်​လော့​။ယူဖရေးတီး​မြစ် ​တစ်ဖက်ကမ်း​၌ သင်​တို့​ဘိုးဘေး​ဝတ်ပြု​ခဲ့​သော​အခြား​ဘုရား​များ​ကို ဝတ်ပြု​မည်လော​၊ သင်​တို့​နေထိုင်​ရာ​ပြည်​ရှိ အာမောရိ​လူမျိုး​တို့​၏​ဘုရား​ကို ဝတ်ပြု​မည်လော​။ ငါ​နှင့်​ငါ့​အိမ်သူအိမ်သား​တို့​မူကား ထာဝရဘုရား​ကို​သာ ဝတ်ပြု​မည်​”​ဟု ဆို​၏​။ 'ယောရှုမှတ်စာ 24:15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1" y="1719239"/>
            <a:ext cx="89624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ယောရှုကလည်း ဗက်လမြို့၌ ယာကုပ်သည် ဘုရားသခင်နှင့် ပဋိညာဉ်သစ်တဖန် ချုပ်ဆိုမည့်အချိန်တွင် မိသားစုအား ကိုးကွယ်နေသော ရုပ်တုများကို စွန့်ပစ်ရန် ဖိတ်ခေါ်ခဲ့သကဲ့သို့၊ ယောရှုသည်လည်း လူတို့အား ဘုရားသခင်နှင့် ပဋိညာဉ်သစ်တဖန် ချုပ်ဆိုမည့်အချိန်တွင် မိမိတို့၏ ရုပ်တုများကို စွန့်ပစ်ရန် ဖိတ်ခေါ်ခဲ့သည် (ယောရှု ၂၄:၁၄ခ)။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သူတို့သည်ဘုရားသခင်ကိုကြောက်ရွံ့၍ကိုယ်တော်ကို“စိတ်ရင်းမှန်နှင့်သစ္စာတရား၌”အစေခံရမည်</a:t>
            </a:r>
            <a:r>
              <a:rPr lang="en-US" b="1" dirty="0"/>
              <a:t> </a:t>
            </a:r>
            <a:r>
              <a:rPr lang="my-MM" b="1" dirty="0"/>
              <a:t>(ယောရှု ၂၄:၁၄က)။ဤသည်မှာအဘယ်အရာကိုဆိုလိုသနည်း။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7">
            <a:extLst>
              <a:ext uri="{FF2B5EF4-FFF2-40B4-BE49-F238E27FC236}">
                <a16:creationId xmlns:a16="http://schemas.microsoft.com/office/drawing/2014/main" id="{57E412AF-0CB3-C8DB-95AB-ADC0C299C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492617"/>
              </p:ext>
            </p:extLst>
          </p:nvPr>
        </p:nvGraphicFramePr>
        <p:xfrm>
          <a:off x="211576" y="3496996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90283"/>
            <a:ext cx="103441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r>
              <a:rPr lang="my-MM" sz="3200" b="1" dirty="0"/>
              <a:t>လူတို့ကိုရွေးကောက်တင်မြှောက်ခြင်း(ယောရှု ၂၄:၁၆-၂၁)</a:t>
            </a:r>
            <a:endParaRPr lang="es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'ထိုအခါ လူ​တို့​က “​ထာဝရဘုရား​ကို စွန့်​၍ အခြား​ဘုရား​များ​ကို ဝတ်ပြု​ခြင်း​အမှု​သည် အကျွန်ုပ်​တို့​နှင့် ဝေး​ပါစေ​။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ယောရှုမှတ်စာ 24:16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လူအားလုံးက “မဖြစ်နိုင်ဘူး။ ငါတို့ သခင်ယေဟောဝါကို စွန့်ပြီး တခြားဘုရားတွေကို ကိုးကွယ်မှာ မဟုတ်ဘူး။ ငါတို့နဲ့ ငါတို့ ဘိုးဘေးတွေကိုအခုအချိန်အထိ လမ်းပြခဲ့တဲ့သူက ယေဟောဝါတစ်ပါးပဲ” လို့ ပြန်ဖြေကြတယ်။ (ယောရှု ၂၄:၁၇၊ ၁၈)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လူတို့၏ဆုံးဖြတ်ချက်အပေါ် ဂုဏ်ပြုမည့်အစား ယောရှုသည် မမျှော်လင့်ဘဲ “သင်တို့သည် ထာဝရဘုရားကို ဝတ်ပြုရန် မထိုက်တန်ကြ” (ယောရှု ၂၄:၁၉) ဟု တုံ့ပြန်ခဲ့သည်။ မည်မျှစိတ်ပျက်စရာကောင်းလိုက်သနည်း။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42337"/>
            <a:ext cx="6142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"ဤပြင်းထန်သောတုံ့ပြန်မှုသည်၎င်း၏ရည်ရွယ်ချက်ကိုအောင်မြင်ခဲ့သည်။ မျိုးဆက်သစ်များသည် အမှားမျိုးကို ထပ်မလုပ်ရန် စိတ်ပိုင်းဖြတ်ခဲ့ကြသည် (ယောရှု ၂၄:၂၁)။"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673621"/>
            <a:ext cx="614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"ယောရှုသည် မိမိ၏ ဘိုးဘေးတို့ ထိုဂတိသစ္စာကို ပြုခဲ့သည်ကို (ထွက် ၁၉:၈) ကြားဖူးခဲ့ပြီး၊ နှစ်ပေါင်း ၄၀ အတွင်း သူတို့၏ ထိုကတိကို ထပ်ကာထပ်ကာ ဖောက်ဖျက်ခဲ့ပုံကို မျက်မြင်ကိုယ်တွေ့ ကြုံခဲ့ရသည်။"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-1" y="4922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lvl="0" algn="ctr"/>
            <a:r>
              <a:rPr lang="my-MM" sz="3200" b="1" dirty="0">
                <a:solidFill>
                  <a:schemeClr val="bg1"/>
                </a:solidFill>
              </a:rPr>
              <a:t>ပဋိညာဉ်သစ် (ယောရှု ၂၄:၂၂-၂၈)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'ထို​နေ့​တွင် ယောရှု​သည် လူ​တို့​နှင့် ပဋိညာဉ်​ဖွဲ့​ပြီး ရှေခင်​မြို့​၌ သူ​တို့​အဖို့ ပြဋ္ဌာန်းချက်​၊ စီရင်ထုံးဖွဲ့ချက်​တို့​ကို ချမှတ်​ပေး​လေ​၏​။ 'ယောရှုမှတ်စာ 24:25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278763"/>
            <a:ext cx="988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သူ၏မိန့်ခွန်းကို အဆုံးသတ်ရန်အတွက် ယောရှုက သူတို့အား “သင်တို့တွင်ရှိသော” ဘုရားများကို ဖယ်ရှားပြီး သူတို့၏စိတ်နှလုံးကို ဘုရားသခင်ထံ ပြန်လှည့်ရန် တောင်းဆိုခဲ့သည် (ယောရှု ၂၄:၂၃)။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သူသည် ပဋိညာဉ်ကို စာဖြင့် ရေးမှတ်ထား၍၊ သူတို့ ပြုလုပ်ခဲ့သည့် ကတိကဝတ်အတွက် သက်သေအဖြစ် ကျောက်တိုင်တစ်တိုင်၊ အထိမ်းအမှတ် အဆောက်အအုံကို တည်ဆောက်ခဲ့သည် (ယောရှု ၂၄:၂၆-၂၇)။”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"ဘုရားသခင်နှင့်ပြုထားသောပ ဋိညာဉ်သည်သူနှင့်ရှိသည့်အသက်တာဆက်ဆံရေးပေါ်အခြေခံပြီး စည်းမျဉ်းစည်းကမ်းများသက်သက်ဖြင့်အပြည့်အဝဖော်ပြ၍မရနိုင်သော်လည်း၊ပဋိညာဉ်ထဲတွင်ဆက်လက်တည်ရှိစေရန်အထောက်အကူပြု မည့်ရှင်းလင်းသောသတိပေးချက်များကို ချန်ထားရန်လိုအပ်ကြောင်း ယောရှုနားလည်ခဲ့သည်။"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"တတိယအကြိမ်မြောက်အနေနှင့်၊လူတို့သည်ဘုရားသခင်ကိုအစေခံရန်ကတိပြုခဲ့ကြသည်(ယောရှု ၂၄:၂၄)။ ပဋိညာဉ်သစ်ကိုအတည်ပြုခဲ့ပြီး၊မောရှေကဲ့သို့ပင်ယောရှုသည်"သူတို့အားပညတ်တရားများကိုပေးသနားတော်မူ၏" (ယောရှု ၂၄:၂၅)။"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58029" y="10918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lvl="0" algn="ctr"/>
            <a:r>
              <a:rPr lang="my-MM" sz="3200" b="1" dirty="0"/>
              <a:t>ဇာတ်လမ်း၏အဆက် (ယောရှု ၂၄:၂၉-၃၃)</a:t>
            </a:r>
            <a:endParaRPr lang="es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58028" y="58883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7030A0"/>
                </a:solidFill>
                <a:latin typeface="Comic Sans MS" panose="030F0702030302020204" pitchFamily="66" charset="0"/>
              </a:rPr>
              <a:t>'အစ္စရေး​လူမျိုး​တို့​သည်ယောရှု​အသက်ရှင်​စဉ်​ကာလ​ပတ်လုံး​တွင်​လည်းကောင်း​၊ယောရှု​သေဆုံး​သွား​ပြီးနောက်အစ္စရေး​လူမျိုး​တို့​အတွက် ထာဝရဘုရား​ပြု​တော်မူ​ခဲ့​သည့်​အရာ​ရှိသမျှ​တို့​ကိုသိမြင်​သော​အသက်ရှင်​ကျန်ရစ်​သေး​သည့်သက်ကြီးဝါကြီး​တို့​လက်ထက်​ကာလ​ပတ် လုံး​တွင်​လည်းကောင်း ထာဝရဘုရား​ကို​သာ ဝတ်ပြု​ကြ​၏​။ 'ယောရှုမှတ်စာ 24:31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ောရှုဝတ္ထုသည်သင်္ဂြိုဟ်ခြင်းသုံးခုဖြင့်အဆုံးသတ်သည်။၎င်းတို့အနက်ရာစုနှစ်များစွာကပရောဖက်ပြုခဲ့သောတစ်ခုမှာယာကုပ်၏အမွေမြေတွင်ယောသပ်ကိုသင်္ဂြိုဟ်ခြင်းဖြစ်သည် (ကမ္ဘာဦး ၅၀:၂၄-၂၆; ယောရှု ၂၄:၃၂)။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402" y="1477162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77162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4816552"/>
            <a:ext cx="54309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"မျိုးဆက်တိုင်းသည်ဘုရားသခင်နှင့်မိမိတို့ကိုယ်ပိုင်ပဋိညာဉ်ကို ပြုလုပ်ရမည်။ မိဘများ၏ ယုံကြည်ခြင်းက သူတို့ကို မှန်ကန်သော ဆုံးဖြတ်ချက်ချနိုင်ရန် ကူညီပေးနိုင်ပါသည်။ သို့သော် ဆုံးဖြတ်ချက်မှာ သူတို့၌ ရှိသည်။ သို့ဖြစ်၍ ယနေ့ သင်တို့ဆုံးဖြတ်ချက်ချကြပါလေ။'ငါနှင့်ငါ၏အိမ်သူအိမ်သားတို့မူကား ထာဝရဘုရားကိုသာဝတ်ပြုကြမည်' (ယောရှု ၂၄:၁၅)။"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7" y="3184987"/>
            <a:ext cx="1191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ဲဂုတ္တုပြည်မှထွက်လာခဲ့ကြသောပုန်ကန်သောမျိုးဆက်သည်ကန္တာရ၌သင်္ဂြိုဟ်ခြင်းခံခဲ့ရသည်။သို့သောမိမိတို့၏အမွေပိုင်နယ်မြေအတွင်း၌၊ သစ္စာမဲ့သောမျိုးဆက်အတွင်း သစ္စာရှိခဲ့သူများဖြစ်သည့် ယောရှုနှင့် ဧလာဇာတို့နှင့်အတူ မျိုးဆက်သစ်သည် သင်္ဂြိုဟ်ခြင်းခံရမည်ဖြစ်သည် (ယောရှု ၂၄:၂၉-၃၀၊ ၃၃)။"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96372" y="4160098"/>
            <a:ext cx="6599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ဤမျိုးဆက်သစ်သည် သစ္စာရှိနေဆဲဖြစ်သည် (ယောရှု ၂၄:၃၁)။ သို့သော် နောက်မျိုးဆက်ကော (တရားသူကြီး ၂:၁၀-၁၁)။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1375795" y="941921"/>
            <a:ext cx="107091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"ကျွန်ုပ်တို့၏ဗိုလ်ချုပ်ကြီး (ခရစ်တော်) သည်စစ်ပွဲတစ်ခုတလျှောက် ဘယ်သောအခါမျှမရှုံးဖူးသူဖြစ်ပြီး၊သူ၏လက်အောက်တွင်အမှုထမ်းရန်စာရင်းသွင်းထားသူတိုင်းအားဆန္ဒအလျောက်သစ္စာရှိသောအမှုတော်ကိုမျှော်လင့်တော်မူသည်။ ကောင်းမှုအင်အားစုများနှင့် မကောင်းမှုအင်အားစုများအကြား ယခုဖြစ်ပွားနေသောအမှန်အမှားတိုက်လှန်ပွဲတွင်၊ ဓမ္မဆရာများသာမက သာမန်ယုံကြည်သူများပါအားလုံးပါဝင်ရန်ကိုသူမျှော်လင့်တော်မူသည်။ သူ၏စစ်သည်တော်အဖြစ်စာရင်းသွင်းထားသူအားလုံးသည်တစ်ဦးချင်းစီ၏တာဝန်ကိုထက်သန်စွာသိမြင်လျက်၊ချက်ချင်းအသင့်ပြင်နိုင်သောစစ်သည်များအဖြစ်သစ္စာရှိစွာအမှုတော်ထမ်းဆောင်ရမည်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4077258" y="5300688"/>
            <a:ext cx="7839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vol. 9, p.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5147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Constantia</vt:lpstr>
      <vt:lpstr>Wingdings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11</cp:revision>
  <dcterms:created xsi:type="dcterms:W3CDTF">2025-12-09T13:44:26Z</dcterms:created>
  <dcterms:modified xsi:type="dcterms:W3CDTF">2025-12-14T16:01:42Z</dcterms:modified>
</cp:coreProperties>
</file>