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216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my-MM" sz="1400" b="1" i="0" dirty="0"/>
            <a:t>"ရှင်ပေါလုသည် ဖူဂိပြည်သို့ သွားခဲ့သည်။ (၆-က)"</a:t>
          </a:r>
          <a:endParaRPr lang="es-ES" sz="1400" b="1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my-MM" sz="1300" b="1" dirty="0"/>
            <a:t>သူသည် ထိုနေရာ သို့မဟုတ် ဂလာတိပြည်တွင် ဟောပြောနိုင်ခြင်း မရှိခဲ့ပါ (၆ခ)</a:t>
          </a:r>
          <a:endParaRPr lang="es-ES" sz="13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my-MM" sz="1300" b="1" dirty="0"/>
            <a:t>သူသည် </a:t>
          </a:r>
          <a:r>
            <a:rPr lang="en-US" sz="1300" b="1" dirty="0" err="1"/>
            <a:t>Mysia</a:t>
          </a:r>
          <a:r>
            <a:rPr lang="en-US" sz="1300" b="1" dirty="0"/>
            <a:t> (7a) </a:t>
          </a:r>
          <a:r>
            <a:rPr lang="my-MM" sz="1300" b="1" dirty="0"/>
            <a:t>သို့ ရောက်ရှိပြီး၊</a:t>
          </a:r>
          <a:endParaRPr lang="es-ES" sz="13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my-MM" sz="1300" b="1" dirty="0"/>
            <a:t>သူသည် ဘစ်သီနီးယားသို့ သွားရန် ကြိုးစားခဲ့သော်လည်း မသွားနိုင်ခဲ့ပါ (၇ခ)</a:t>
          </a:r>
          <a:endParaRPr lang="es-ES" sz="13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my-MM" sz="1300" b="1" dirty="0"/>
            <a:t>တရောမြို့သို့ သွား၍ ဗျာဒိတ်တော်မြင်တော်မူ၏ (၈-၁၀)</a:t>
          </a:r>
          <a:endParaRPr lang="es-ES" sz="13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my-MM" sz="1300" b="1" dirty="0"/>
            <a:t>သူသည် ဆာမိုထရေးစ်သို့ ရွက်လွှင့်ခဲ့သည် (၁၁က)</a:t>
          </a:r>
          <a:endParaRPr lang="es-ES" sz="13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my-MM" sz="1300" b="1" dirty="0"/>
            <a:t>ထိုမှ နီယာပိုလစ်သို့ (၁၁ခ)</a:t>
          </a:r>
          <a:endParaRPr lang="es-ES" sz="13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my-MM" sz="1300" b="1" dirty="0"/>
            <a:t>နောက်ဆုံးတွင် သူသည် ဖိလိပ္ပိမြို့သို့ ရောက်ရှိခဲ့သည် (၁၂)</a:t>
          </a:r>
          <a:endParaRPr lang="es-ES" sz="13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y-MM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ဖိလိပ္ပိဩဝါဒစာနှင့် ကောလောသဲဩဝါဒစာတို့၏ နိဒါန်းများသည် အလွန်ဆင်တူပြီး အရေးကြီးသော ရှုထောင့်နှစ်ခုကို ပြသထားသည် (ဖိလိပ္ပိ ၁:၁; ကောလောသဲ ၁:၁-၂)။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my-MM" sz="1400" b="1" i="0" dirty="0">
              <a:solidFill>
                <a:schemeClr val="bg1"/>
              </a:solidFill>
            </a:rPr>
            <a:t>ဘုရားသခင်၏ မျက်မှောက်၌ အသင်းသားများသည် အမှားများ ရှိနေသော်လည်း သန့်ရှင်းပြီး သစ္စာရှိသော သူများဖြစ်ပါသည်။</a:t>
          </a:r>
          <a:endParaRPr lang="es-ES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1400" b="1" dirty="0"/>
        </a:p>
        <a:p>
          <a:r>
            <a:rPr lang="my-MM" sz="1400" b="1" dirty="0"/>
            <a:t>အသင်းတော်အတွင်း၌ အချို့သောအသင်းသားများသည် အခြားသူများထက် ပိုမိုသောအာဏာနှင့် တာဝန်ရှိသည့် အစဉ်အလာ (သို့) ဖွဲ့စည်းပုံတစ်ရပ် ရှိပါသည်။</a:t>
          </a:r>
        </a:p>
        <a:p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y-MM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ပေါလုသည် တမန်တော်၊ ထိပ်တန်းခေါင်းဆောင်တစ်ဦးဖြစ်သည်။</a:t>
          </a:r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y-MM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တိမောသေသည် သူ၏ပူးပေါင်းဆောင်ရွက်သူ (သင်းအုပ်ဆရာ) ဖြစ်သည်။</a:t>
          </a:r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Bishops </a:t>
          </a:r>
          <a:r>
            <a:rPr lang="my-MM" sz="1400" b="1" dirty="0"/>
            <a:t>သည် ဒေသခံ ခေါင်းဆောင်များ (သို့) အကြီးအကဲများ ဖြစ်ပါသည်။</a:t>
          </a:r>
        </a:p>
        <a:p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y-MM" sz="1400" b="1" i="0" dirty="0"/>
            <a:t>အသင်းထောက်သည်အသင်းတော်ကို စီမံခန့်ခွဲသည်။</a:t>
          </a:r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578697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i="0" kern="1200" dirty="0"/>
            <a:t>"ရှင်ပေါလုသည် ဖူဂိပြည်သို့ သွားခဲ့သည်။ (၆-က)"</a:t>
          </a:r>
          <a:endParaRPr lang="es-ES" sz="1400" b="1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သူသည် ထိုနေရာ သို့မဟုတ် ဂလာတိပြည်တွင် ဟောပြောနိုင်ခြင်း မရှိခဲ့ပါ (၆ခ)</a:t>
          </a:r>
          <a:endParaRPr lang="es-ES" sz="13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သူသည် </a:t>
          </a:r>
          <a:r>
            <a:rPr lang="en-US" sz="1300" b="1" kern="1200" dirty="0" err="1"/>
            <a:t>Mysia</a:t>
          </a:r>
          <a:r>
            <a:rPr lang="en-US" sz="1300" b="1" kern="1200" dirty="0"/>
            <a:t> (7a) </a:t>
          </a:r>
          <a:r>
            <a:rPr lang="my-MM" sz="1300" b="1" kern="1200" dirty="0"/>
            <a:t>သို့ ရောက်ရှိပြီး၊</a:t>
          </a:r>
          <a:endParaRPr lang="es-ES" sz="13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သူသည် ဘစ်သီနီးယားသို့ သွားရန် ကြိုးစားခဲ့သော်လည်း မသွားနိုင်ခဲ့ပါ (၇ခ)</a:t>
          </a:r>
          <a:endParaRPr lang="es-ES" sz="13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တရောမြို့သို့ သွား၍ ဗျာဒိတ်တော်မြင်တော်မူ၏ (၈-၁၀)</a:t>
          </a:r>
          <a:endParaRPr lang="es-ES" sz="13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သူသည် ဆာမိုထရေးစ်သို့ ရွက်လွှင့်ခဲ့သည် (၁၁က)</a:t>
          </a:r>
          <a:endParaRPr lang="es-ES" sz="13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ထိုမှ နီယာပိုလစ်သို့ (၁၁ခ)</a:t>
          </a:r>
          <a:endParaRPr lang="es-ES" sz="13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နောက်ဆုံးတွင် သူသည် ဖိလိပ္ပိမြို့သို့ ရောက်ရှိခဲ့သည် (၁၂)</a:t>
          </a:r>
          <a:endParaRPr lang="es-ES" sz="13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84425" y="218071"/>
              </a:lnTo>
              <a:lnTo>
                <a:pt x="2384425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296950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9831" y="0"/>
          <a:ext cx="11859582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ဖိလိပ္ပိဩဝါဒစာနှင့် ကောလောသဲဩဝါဒစာတို့၏ နိဒါန်းများသည် အလွန်ဆင်တူပြီး အရေးကြီးသော ရှုထောင့်နှစ်ခုကို ပြသထားသည် (ဖိလိပ္ပိ ၁:၁; ကောလောသဲ ၁:၁-၂)။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31" y="0"/>
        <a:ext cx="11859582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my-MM" sz="1400" b="1" i="0" kern="1200" dirty="0">
              <a:solidFill>
                <a:schemeClr val="bg1"/>
              </a:solidFill>
            </a:rPr>
            <a:t>ဘုရားသခင်၏ မျက်မှောက်၌ အသင်းသားများသည် အမှားများ ရှိနေသော်လည်း သန့်ရှင်းပြီး သစ္စာရှိသော သူများဖြစ်ပါသည်။</a:t>
          </a:r>
          <a:endParaRPr lang="es-ES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/>
            <a:t>အသင်းတော်အတွင်း၌ အချို့သောအသင်းသားများသည် အခြားသူများထက် ပိုမိုသောအာဏာနှင့် တာဝန်ရှိသည့် အစဉ်အလာ (သို့) ဖွဲ့စည်းပုံတစ်ရပ် ရှိပါသည်။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ပေါလုသည် တမန်တော်၊ ထိပ်တန်းခေါင်းဆောင်တစ်ဦးဖြစ်သည်။</a:t>
          </a: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တိမောသေသည် သူ၏ပူးပေါင်းဆောင်ရွက်သူ (သင်းအုပ်ဆရာ) ဖြစ်သည်။</a:t>
          </a: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Bishops </a:t>
          </a:r>
          <a:r>
            <a:rPr lang="my-MM" sz="1400" b="1" kern="1200" dirty="0"/>
            <a:t>သည် ဒေသခံ ခေါင်းဆောင်များ (သို့) အကြီးအကဲများ ဖြစ်ပါသည်။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i="0" kern="1200" dirty="0"/>
            <a:t>အသင်းထောက်သည်အသင်းတော်ကို စီမံခန့်ခွဲသည်။</a:t>
          </a: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E5C01-D016-476E-9F85-245C28756CE5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DA32C-DCA1-4311-849F-A2CEC30C4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DA32C-DCA1-4311-849F-A2CEC30C44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8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DA32C-DCA1-4311-849F-A2CEC30C44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2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5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00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0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80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82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75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8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66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4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23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29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35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6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85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6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79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91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abbath-school.adventech.io/my/2026-01/01/0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microsoft.com/office/2007/relationships/hdphoto" Target="../media/hdphoto5.wdp"/><Relationship Id="rId3" Type="http://schemas.openxmlformats.org/officeDocument/2006/relationships/image" Target="../media/image29.jpeg"/><Relationship Id="rId7" Type="http://schemas.openxmlformats.org/officeDocument/2006/relationships/diagramData" Target="../diagrams/data1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microsoft.com/office/2007/relationships/diagramDrawing" Target="../diagrams/drawing1.xml"/><Relationship Id="rId5" Type="http://schemas.openxmlformats.org/officeDocument/2006/relationships/image" Target="../media/image31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0.jp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my-MM" sz="48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နှိပ်စက်ညှဉ်းပန်းခံရသော်လည်းစွန့်</a:t>
            </a:r>
            <a:r>
              <a:rPr lang="en-US" sz="48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my-MM" sz="48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ပစ်မထားပါ</a:t>
            </a:r>
            <a:endParaRPr kumimoji="0" lang="en" sz="4800" b="1" i="0" u="none" strike="noStrike" kern="1200" cap="none" spc="50" normalizeH="0" baseline="0" noProof="0" dirty="0">
              <a:ln w="41275">
                <a:noFill/>
              </a:ln>
              <a:solidFill>
                <a:srgbClr val="FFFF00"/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Lesson 1 for January 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29555" y="120603"/>
            <a:ext cx="9153832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lvl="1" algn="ctr">
              <a:spcBef>
                <a:spcPts val="600"/>
              </a:spcBef>
              <a:defRPr/>
            </a:pPr>
            <a:r>
              <a:rPr lang="my-MM" sz="2800" b="1" dirty="0"/>
              <a:t>ဖိလိပ္ပိမြို့၏သမိုင်းကြောင်း</a:t>
            </a:r>
            <a:endParaRPr lang="en-US" sz="28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960000"/>
                </a:solidFill>
                <a:latin typeface="Comic Sans MS" panose="030F0702030302020204" pitchFamily="66" charset="0"/>
              </a:rPr>
              <a:t>'ည​အခါ ပေါလု​သည် ရူပါရုံ​တစ်​ခု​ကို မြင်​ရ​၏။ ထို​ရူပါရုံ​၌ မာကေဒေါနိ​ပြည်သား​တစ်​ဦး​သည်ရပ်​လျက် “မာကေဒေါနိ​ပြည်​သို့ ကူး​လာ​၍ အကျွန်ုပ်​တို့​ကို ကူညီ​ပေး​ပါ”​ဟု သူ့​အား တောင်းပန်​ပြောဆို​၏။ '</a:t>
            </a:r>
          </a:p>
          <a:p>
            <a:pPr lvl="0" algn="ctr">
              <a:defRPr/>
            </a:pPr>
            <a:r>
              <a:rPr lang="my-MM" b="1" dirty="0">
                <a:solidFill>
                  <a:srgbClr val="960000"/>
                </a:solidFill>
                <a:latin typeface="Comic Sans MS" panose="030F0702030302020204" pitchFamily="66" charset="0"/>
              </a:rPr>
              <a:t>တမန်တော်ဝတ္ထု 16:9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85241" y="1412926"/>
            <a:ext cx="90685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"မြို့သစ်တစ်ခုသို့ ရောက်ရှိသောအခါ တရားစရပ်သို့ သွားရောက်လေ့ရှိခြင်းမှာ ရှင်ပေါလု၏ အလေ့အထပင် ဖြစ်သည်။သို့သော်ဖိလိပ္ပိမြို့တွင်မူတရားစရပ်တစ်ခုမျှမရှိခဲ့ပါ။ထို့ကြောင့်ဥပုသ်နေ့တွင်သူတို့သည်ဝတ်ပြုကိုးကွယ်ရာ နေရာတစ်ခုကို ရှာဖွေခဲ့ကြပြီး ထိုနေရာ၌ စုဝေးနေကြသော အမျိုးသမီးများအား တရားဒေသနာ ဟောပြောခဲ့ကြသည် (တမန်တော် ၁၆:၁၃)။"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031863"/>
            <a:ext cx="49017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သို့သော် ရန်သူသည် အလုပ်မလုပ်ဘဲ မနေခဲ့ပါ။ သူသည် ပေါလုကို ထောက်ခံဟန်ဆောင်ခြင်းဖြင့် လူတို့၏စိတ်ကို ရှုပ်ထွေးစေရန် ဗေဒင်ဆရာတစ်ဦးကို တိုက်တွန်းခဲ့သည် (တမန်တော်ဝတ္ထု၁၆:၁၆</a:t>
            </a:r>
            <a:r>
              <a:rPr lang="en-US" b="1" dirty="0">
                <a:solidFill>
                  <a:prstClr val="black"/>
                </a:solidFill>
              </a:rPr>
              <a:t>-</a:t>
            </a:r>
            <a:r>
              <a:rPr lang="my-MM" b="1" dirty="0">
                <a:solidFill>
                  <a:prstClr val="black"/>
                </a:solidFill>
              </a:rPr>
              <a:t>၁၇)။မိန်းကလေးကိုလွှတ်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ပေးလိုက်သောအခါ ပေါလုနှင့်သိလတို့၏ ပြဿနာများ စတင်ခဲ့သည် (တမန်တော်ဝတ္ထု ၁၆:၁၈-၂၄)။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ထိုတွေ့ဆုံမှုမှတစ်ဆင့်ပထမဦးဆုံးသောဥရောပတိုက်သားခရစ်ယာန်ဘာသာဝင်အဖြစ်သို့ပြောင်းလဲလာသူ"လုဒိ"(</a:t>
            </a:r>
            <a:r>
              <a:rPr lang="en-US" sz="1700" b="1" dirty="0"/>
              <a:t>Lydia) </a:t>
            </a:r>
            <a:r>
              <a:rPr lang="my-MM" sz="1700" b="1" dirty="0"/>
              <a:t>ပေါ်ထွက်လာခဲ့သည်။သူမနှင့်သူမ၏မိသားစုတစ်ခုလုံးသည် ဗတ္တိဇံမင်္ဂလာကို ခံယူခဲ့ကြသည် (တမန်တော် ၁၆:၁၄-၁၅)။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063188"/>
            <a:ext cx="49017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ရလဒ်အနေဖြင့်ထောင်မှူးနှင့်သူ့မိသားစုဘာသာပြောင်းလဲခြင်း(တမန်တော်ဝတ္ထု၁၆:၂၅</a:t>
            </a:r>
            <a:r>
              <a:rPr lang="en-US" b="1" dirty="0">
                <a:solidFill>
                  <a:prstClr val="black"/>
                </a:solidFill>
              </a:rPr>
              <a:t>-</a:t>
            </a:r>
            <a:r>
              <a:rPr lang="my-MM" b="1" dirty="0">
                <a:solidFill>
                  <a:prstClr val="black"/>
                </a:solidFill>
              </a:rPr>
              <a:t>၃၃)။ဧဝံဂေလိတ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ရားသည် သန့်ရှင်းသောဝိညာဉ်တော်၏ တန်ခိုးနှင့် လမ်းညွှန်မှုဖြင့် ဥရောပသို့ ဝင်ရောက်ခဲ့သည်မှာ သံသယဖြစ်စရာ မရှိပါ။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-1" y="7989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spcBef>
                <a:spcPts val="600"/>
              </a:spcBef>
              <a:defRPr/>
            </a:pPr>
            <a:r>
              <a:rPr lang="my-MM" sz="3200" b="1" dirty="0"/>
              <a:t>ကောလောသဲမြို့၏သမိုင်းကြောင်း</a:t>
            </a:r>
            <a:endParaRPr lang="en-US" sz="32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AB3B39"/>
                </a:solidFill>
                <a:latin typeface="Comic Sans MS" panose="030F0702030302020204" pitchFamily="66" charset="0"/>
              </a:rPr>
              <a:t>'သင်​တို့​သည် ထို​သတင်း​ကို ငါ​တို့​၏​အစေအပါး​ချင်း​ဖြစ်​သည့် ချစ်​ရ​သော​ဧပဖြ​ထံမှ ကြားသိ​ခဲ့​၏။ သူ​သည် သင်​တို့​အတွက် ခရစ်တော်​၏ သစ္စာရှိ​သော​အမှု​တော်​ဆောင်​ဖြစ်​၍ 'ကောလောသဲဩဝါဒစာ 1:7</a:t>
            </a:r>
          </a:p>
          <a:p>
            <a:pPr lvl="0" algn="ctr">
              <a:defRPr/>
            </a:pP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AB3B3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ဧပဖရက်သည်ရောမမြို့၌ရှင်ပေါလုအကျဉ်းချခံရစဉ်ကာလအတွင်းရှင်ပေါလု၏အဖော်ဖြစ်သည်(ဖိလ္မန်၂၃)။ကောလောသဲမြို့သား(ကော၄:၁၂)ဖြစ်၍၊ထိုမြို့သို့ဧဝံဂေလိတရားကိုစတင်ကြွေးကြော်သူလည်း ဖြစ်သည် (ကော ၁:၇)။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467136" y="4952562"/>
            <a:ext cx="5734513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ဖိလမုန်၏ကျေးတစ်ယောက်ဖြစ်သောဩနေသိမ်သည်ရောမမြို့သို့ထွက်ပြေးတိမ်းရှောင်ခဲ့ပြီး၊ထိုအချိန်တွင်ရှင်ပေါလုမှတစ်ဆင့် ယေရှုခရစ်ကို လက်ခံယုံကြည်သူဖြစ်လာခဲ့သည် (ဖိလ္မန် ၁၀-၁၁)။ဩနေသြမုကိုသူ၏ကျေးရှင်ထံပြန်ပို့ခြင်းအားဖြင့်၊ရှင်ပေါလုသည်ကျေးရှင်နှင့်ကျွန်(သို့မဟုတ်)အထက်လူကြီးနှင့်လက်အောက်</a:t>
            </a:r>
            <a:r>
              <a:rPr lang="en-US" sz="1700" b="1" dirty="0"/>
              <a:t> </a:t>
            </a:r>
            <a:r>
              <a:rPr lang="my-MM" sz="1700" b="1" dirty="0"/>
              <a:t>ငယ်သားတို့၏ဆက်ဆံရေးသည်မည်သို့ဖြစ်သင့်သည်ကိုနမူနာပြခဲ့</a:t>
            </a:r>
            <a:r>
              <a:rPr lang="en-US" sz="1700" b="1" dirty="0"/>
              <a:t> </a:t>
            </a:r>
            <a:r>
              <a:rPr lang="my-MM" sz="1700" b="1" dirty="0"/>
              <a:t>သည် (ဖိလ္မန် ၁၂-၁၇)။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467136" y="2505738"/>
            <a:ext cx="5840144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ကောလောသဲမြို့သည်ဖရိဂိပြည်၌တည်ရှိသောမြို့တစ်မြို့ဖြစ်ပြီးလအိုဒိကိမြို့နှင့်ဟီရာပေါလိမြို့တို့နှင့်နီးကပ်စွာတည်ရှိသည်။ဧပဖရက်သည်ထိုမြို့များ(ကောလောသဲ၊လအိုဒိကိ၊ဟီရာပေါလိ)တွင်လည်းဧဝံဂေလိတရားဟောပြောခဲ့ကြောင်းကိုလောသဲဩဝါဒစာ၄း၁၃တွင်ဖော်ပြထားပါသည်။ကောလောသဲမြို့တွင်ဂျူးလူမျိုးများအများအပြားနေထိုင်ခဲ့ပြီး၊ထင်ရှားသောဂျူးလူမျိုးများထဲမှတစ်ဦးမှာဖိလ္မန်ဖြစ် သည်။သူသည်ရှင်ပေါလု၏အမှုတော်ဖော်လုပ်ဖော်ကိုင်ဖက်တစ်ဦးဖြစ်ကာ၊သူ၏အိမ်၌ပင်ဓမ္မအသင်းတော်တစ်ခုစည်းဝေးခဲ့န်ဝါဒစာ၁</a:t>
            </a:r>
            <a:r>
              <a:rPr lang="en-US" sz="1700" b="1" dirty="0"/>
              <a:t>-</a:t>
            </a:r>
            <a:r>
              <a:rPr lang="my-MM" sz="1700" b="1" dirty="0"/>
              <a:t>၂တွင်ဖတ်ရှုရပါသည်။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-9527" y="14823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1" algn="ctr">
              <a:spcBef>
                <a:spcPts val="600"/>
              </a:spcBef>
              <a:defRPr/>
            </a:pPr>
            <a:r>
              <a:rPr lang="my-MM" sz="2800" b="1" dirty="0"/>
              <a:t>ဖိလိပ္ပိနှင့် ကောလေသဲအသင်းတော်များ</a:t>
            </a:r>
            <a:endParaRPr lang="en" sz="2800" b="1" dirty="0">
              <a:solidFill>
                <a:prstClr val="black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-19054" y="673564"/>
            <a:ext cx="12211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'ယေရှု​ခရစ်တော်​၏​အစေအပါး​များ​ဖြစ်​ကြ​သော ငါ​ပေါလု​နှင့်​တိမောသေ​တို့​သည် ဖိလိပ္ပိ​မြို့​၌​နေ​ကြ​သော ကြီးကြပ်​သူ​များ၊ သင်းထောက်​များ​နှင့်တကွ ခရစ်တော်​ယေရှု​၌​ရှိ​သော သန့်ရှင်း​သူ​အပေါင်း​တို့​ထံသို့ စာ​ရေး​လိုက်​ပါ​၏။ 'ဖိလိပ္ပိသြဝါဒစာ 1:1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7C80">
                  <a:lumMod val="40000"/>
                  <a:lumOff val="60000"/>
                </a:srgbClr>
              </a:solidFill>
              <a:effectLst>
                <a:glow rad="127000">
                  <a:srgbClr val="8C3088"/>
                </a:glow>
                <a:outerShdw blurRad="38100" dist="38100" dir="2700000" algn="tl">
                  <a:srgbClr val="000000">
                    <a:alpha val="47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385159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ပေါလုသည်ထောင်ထဲမှဖိလိပ္ပိအသင်းတော်သို့ရေးသားရာတွင်သူတို့ပေးပို့ကူညီခဲ့သော အကူအညီအတွက် ကျေးဇူးတင်ကြောင်း ဖော်ပြထားသည် (ဖိလိပ္ပိ ၄:၁၈)။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391148" y="6242447"/>
            <a:ext cx="679132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>
                <a:solidFill>
                  <a:prstClr val="black"/>
                </a:solidFill>
              </a:rPr>
              <a:t>ကောလောသဲအသင်းတော်သားများထံသို့သူသည်သူ၏ပူးပေါင်းဆောင်ရွက်သူများကို သူတို့အား နှစ်သိမ့်ရန် စေလွှတ်ခဲ့သည် (ကောလောသဲ ၄:၇-၉)။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634837" y="743649"/>
            <a:ext cx="1039984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y-MM" sz="2400" dirty="0"/>
              <a:t>“ရှင်ပေါလု၏အတွေ့အကြုံကိုခဏလောက်စဉ်းစားကြည့်ကြပါစို့။တမန်တော်၏အလုပ်သည် စုံစမ်းနှိပ်စက်ခံရသော အသင်းတော်ကို ခိုင်ခံ့စေရန် အလိုအပ်ဆုံးအချိန်ဟု ထင်ရသည့်အချိန်အတိအကျတွင်၊ သူ၏လွတ်လပ်ခွင့်ကို ရုပ်သိမ်းခံရပြီး သံကြိုးများဖြင့် ချည်နှောင်ခံရသည်။သို့သော်ဤသည်မှာထာဝရဘုရားအလုပ်လုပ်ရန်အချိန်ဖြစ်ခဲ့ပြီး၊ ရရှိခဲ့သောအောင်ပွဲများသည်တန်ဖိုးမဖြတ်နိုင်အောင်ဖြစ်ခဲ့သည်။</a:t>
            </a:r>
            <a:endParaRPr lang="en-US" sz="2400" dirty="0"/>
          </a:p>
          <a:p>
            <a:endParaRPr lang="my-MM" sz="2400" dirty="0"/>
          </a:p>
          <a:p>
            <a:r>
              <a:rPr lang="my-MM" sz="2400" dirty="0"/>
              <a:t>ရှင်ပေါလုသည် အပြင်ပန်းအားဖြင့် အနည်းဆုံးသာ လုပ်နိုင်သည့်အချိန်တွင်၊ သမ္မာတရားသည် ဘုရင့်နန်းတော်အတွင်းသို့ ဝင်ရောက်နိုင်ခဲ့သည်။ ထိုသူကြီးများရှေ့၌ ရှင်ပေါလုပြောသော ကျွမ်းကျင်လိမ္မာသည့် ဒေသနာတော်များကြောင့်မဟုတ်၊ သူ၏ချည်နှောင်ခံရခြင်းကသာသူတို့၏အာရုံကိုဆွဲဆောင်နိုင်ခဲ့သည်။သူအကျဉ်းချခံ</a:t>
            </a:r>
            <a:r>
              <a:rPr lang="en-US" sz="2400" dirty="0"/>
              <a:t> </a:t>
            </a:r>
            <a:r>
              <a:rPr lang="my-MM" sz="2400" dirty="0"/>
              <a:t>ရခြင်းအားဖြင့် သူသည် ခရစ်တော်အတွက် အောင်ပွဲဆင်နိုင်သူ ဖြစ်လာခဲ့သည်။ ကြာရှည်ပြီးမတရားသောအကျဉ်းချခံရခြင်းကိုသူသည်းခံစွာနှင့်နှိမ့်ချစွာလက်ခံခဲ့သည့်</a:t>
            </a:r>
            <a:r>
              <a:rPr lang="en-US" sz="2400" dirty="0"/>
              <a:t> </a:t>
            </a:r>
            <a:r>
              <a:rPr lang="my-MM" sz="2400" dirty="0"/>
              <a:t>ပုံစံသည်ထိုလူများကို စရိုက်လက္ခဏာ၏တန်ဖိုးကိုချိန်တွယ်စဉ်းစားစေခဲ့သည်။”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335923"/>
            <a:ext cx="4790579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my-MM" sz="3200" b="1" dirty="0"/>
              <a:t>“သခင်ဘုရား၌ အစဉ်မပြတ်ဝမ်းမြောက်ခြင်းရှိကြလော့။ တစ်ဖန် ငါဆိုသည်ကား၊ ဝမ်းမြောက်ကြလော့” (ဖိလိပ္ပိ၊ ၄း၄)။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A02B9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9700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စာစောင်များ၏ စာရေးသူ-</a:t>
            </a:r>
            <a:endParaRPr lang="en-US" b="1" dirty="0"/>
          </a:p>
          <a:p>
            <a:pPr lvl="0">
              <a:spcBef>
                <a:spcPts val="600"/>
              </a:spcBef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</a:t>
            </a:r>
            <a:r>
              <a:rPr lang="my-MM" b="1" dirty="0"/>
              <a:t>ရှင်ပေါလု အကျဉ်းခံရခြင်း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သံကြိုးဖြင့်ချည်နှောင်ထားသောသံအမတ်ကြီး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lvl="1">
              <a:spcBef>
                <a:spcPts val="600"/>
              </a:spcBef>
              <a:defRPr/>
            </a:pPr>
            <a:endParaRPr lang="en-US" b="1" dirty="0"/>
          </a:p>
          <a:p>
            <a:pPr lvl="1">
              <a:spcBef>
                <a:spcPts val="600"/>
              </a:spcBef>
              <a:defRPr/>
            </a:pPr>
            <a:r>
              <a:rPr lang="my-MM" b="1" dirty="0"/>
              <a:t>စာကိုလက်ခံရရှိသူများ-</a:t>
            </a:r>
            <a:endParaRPr lang="en-US" b="1" dirty="0"/>
          </a:p>
          <a:p>
            <a:pPr lvl="1">
              <a:spcBef>
                <a:spcPts val="600"/>
              </a:spcBef>
              <a:defRPr/>
            </a:pPr>
            <a:r>
              <a:rPr lang="my-MM" b="1" dirty="0"/>
              <a:t>ဖိလိပ္ပိမြို့၏ သမိုင်းကြောင်း</a:t>
            </a:r>
            <a:endParaRPr lang="en-US" b="1" dirty="0"/>
          </a:p>
          <a:p>
            <a:pPr lvl="1">
              <a:spcBef>
                <a:spcPts val="600"/>
              </a:spcBef>
              <a:defRPr/>
            </a:pPr>
            <a:r>
              <a:rPr lang="my-MM" b="1" dirty="0"/>
              <a:t>ကောလေသဲမြို့၏ သမိုင်းကြောင်း</a:t>
            </a:r>
            <a:endParaRPr lang="en-US" b="1" dirty="0"/>
          </a:p>
          <a:p>
            <a:pPr lvl="1">
              <a:spcBef>
                <a:spcPts val="600"/>
              </a:spcBef>
              <a:defRPr/>
            </a:pPr>
            <a:r>
              <a:rPr lang="my-MM" b="1" dirty="0"/>
              <a:t>ဖိလိပ္ပိနှင့် ကောလေသဲအသင်းတော်များ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95203"/>
            <a:ext cx="65341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"ရှင်ပေါလုသည်သူ၏သာသနာပြုလုပ်ငန်းစဉ်တစ်လျှောက်လုံးတွင်နားထောင်လိုသူရှိသမျှအားကောင်းကင်နှင့်မြေကြီးကိုတစ်လုံးတစ်ဝတည်းဖြစ်အောင်ပေါင်းစည်းပေးနိုင်သည့်တစ်ပါးတည်းသောသူဖြစ်သောကယ်တင်ရှင်ယေရှုခရစ်တော်အကြောင်းကိုဟောပြောတင်ပြရန်ကြိုးပမ်းခဲ့သည်။"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244201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429219"/>
            <a:ext cx="653414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ထိုသို့ပြုလုပ်ခြင်းဖြင့်၊ယေရှုခရစ်တော်ကကျွန်ုပ်တို့အားဩဝါဒစေခိုင်းတော်မူသောတာဝန်ကိုကမ္ဘာပေါ်တွင်ပြည့်စုံစေရန်ဘုရားသခင်၏ယနေ့အသင်းတော်သည် ကောင်းကင်နှင့် မည်သို့ပေါင်းစည်းနိုင်သည်ကို သူသည် ကျွန်ုပ်တို့အား ပြသတော်မူခဲ့သည်။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50" y="1386443"/>
            <a:ext cx="653415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>
                <a:solidFill>
                  <a:prstClr val="black"/>
                </a:solidFill>
              </a:rPr>
              <a:t>ဖိလိပ္ပိနှင့် ကောလောသဲအသင်းတော်များထံ စာရေးသားရာတွင် အသင်းတော်ကို ကောင်းကင်ဘုံနှင့် ပိုမိုနီးကပ်စေရန်နှင့် ခရစ်ယာန်များကို တစ်ဦးနှင့်တစ်ဦး ပိုမိုနီးကပ်စေရန် တတ်နိုင်သမျှ လုပ်ဆောင်ခဲ့သည်။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3600" b="1" dirty="0"/>
              <a:t>စာစောင်များ၏ စာရေးသူ-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-1" y="91080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3000" b="1" dirty="0"/>
              <a:t>ရှင်ပေါလု အကျဉ်းခံရခြင်း</a:t>
            </a:r>
            <a:endParaRPr lang="en" sz="3000" b="1" dirty="0">
              <a:solidFill>
                <a:prstClr val="black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302217" y="494286"/>
            <a:ext cx="11770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'ခရစ်တော်​ယေရှု​နှင့်ဆိုင်သော​အကျဉ်းသား​ငါ​ပေါလု​နှင့် ငါ့​ညီ​တိမောသေ​တို့​သည် ချစ်​ရ​သော​ငါ​တို့​၏​လုပ်ဖော်ဆောင်ဖက် ဖိလေမုန်​မှစ၍ 'ဖိလေမုန်ဩဝါဒစာ 1:1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08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663033" y="1228725"/>
            <a:ext cx="4547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"အေဒီ ၆၀ နှင့် ၆၂ ခုနှစ်အကြား၊ ရောမမြို့တွင် ပထမအကြိမ်အကျဉ်းကျနေစဉ်အတွင်းရှင်ပေါလုသည်ဩဝါဒစာအနည်းဆုံးငါးစောင်ကိုရေးသားခဲ့သည်။၎င်းတို့မှာဧဖက်သြဝါဒစာ၊ဖိလိပ္ပိသြဝါဒစာ၊ ကောလောသဲသြဝါဒစာ၊ဖိလေမုန်ထံသို့ ပေးစာနှင့် (ကျွန်ုပ်တို့လက်ထံသို့ ရောက်ရှိမလာတော့သည့်) လာဒိကလေးအသင်းတော်ထံသို့ပေးစာတို့ဖြစ်ကြသည်။"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501271"/>
            <a:ext cx="61187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သူ့အား ပြင်းထန်သောစွပ်စွဲချက်များမရှိသောကြောင့်၊ သူသည် ငှားရမ်းထားသောအိမ်တွင်နေထိုင်ခွင့်ရခဲ့ပြီး ရောမစစ်သားတစ်ဦးက အမြဲတမ်းစောင့်ကြပ်ခဲ့သည် (တမန်တော်ဝတ္ထု ၂၈:၁၆)။ ဤသို့ဖြင့် သူသည် ဧဝံဂေလိသတင်းကောင်းကို ဆက်လက်ကြေငြာနိုင်ခဲ့ပြီး ရာဇပလ္လင်စောင့်တပ်သားများထံပင် ကြေငြာနိုင်ခဲ့သည် (ဖိလိပ္ပိ ၁:၁၃)။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255597"/>
            <a:ext cx="91000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ဩဝါဒစာများကို ဆန်းစစ်ကြည့်လျှင် ပေါလုတွင် ပူးပေါင်းဆောင်ရွက်သူများစွာရှိကြောင်း ကျွန်ုပ်တို့တွေ့မြင်နိုင်သည်(ကော. ၄:၇-၁၄။ ဖိ. ၂၃-၂၄)။သူသည်ကဲသာဘုရင်၏အိမ်တော်သားများ နှင့်လည်း အဆက်အသွယ်ရှိခဲ့သည် (ဖိ. ၄:၂၂)။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150114"/>
            <a:ext cx="9100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ပေါလုသည် မကြာမီလွတ်မြောက်မည်ဟု မျှော်လင့်ခဲ့သည် (ဖိလိပ္ပိ ၂၂)၊ ဒုတိယအကြိမ် အကျဉ်းကျခံရစဉ်က ထိုမျှော်လင့်ချက် မရှိတော့ပါ (၂ တိ ၄:၆)။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-1" y="67161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lvl="1" algn="ctr">
              <a:spcBef>
                <a:spcPts val="600"/>
              </a:spcBef>
              <a:defRPr/>
            </a:pPr>
            <a:r>
              <a:rPr lang="my-MM" sz="2800" b="1" dirty="0">
                <a:solidFill>
                  <a:prstClr val="black"/>
                </a:solidFill>
              </a:rPr>
              <a:t>သံကြိုးဖြင့်ချည်နှောင်ထားသောသံအမတ်ကြီး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sz="1700" b="1" dirty="0">
                <a:latin typeface="Comic Sans MS" panose="030F0702030302020204" pitchFamily="66" charset="0"/>
              </a:rPr>
              <a:t>'ငါ​သည် ဤ​ကောင်းမြတ်​သော​သတင်း​အတွက် သံကြိုး​ဖြင့်​ချည်နှောင်​ထား​ခြင်း​ခံရ​သော သံတမန်​ဖြစ်​၏။ဤ​သို့​ချည်နှောင်​ထား​ခြင်း​ခံရ​သော်လည်း ငါ​သည် ဟောပြော​သင့်​သည့်​အတိုင်း ရဲရင့်​စွာ​ဟောပြော​နိုင်​ရန် ဆုတောင်း​ပေး​ကြ​လော့။ 'ဧဖက်ဩဝါဒစာ 6:20</a:t>
            </a:r>
            <a:endParaRPr kumimoji="0" lang="es-ES" sz="1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ခရစ်တော်၏သံတမန်တစ်ဦးဖြစ်ရန်ဆုံးဖြတ်လိုက်သည့်အချိန်မှစ၍ ပေါလု၏ဘဝသည် မလွယ်ကူခဲ့ပါ (၂ ကော ၆:၄-၅)။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707250"/>
            <a:ext cx="675158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"ဤသို့သော အခက်အခဲများအားလုံးကြားတွင် ရှင်ပေါလုသည် မိမိကိုယ်ကိုယ် ကူကယ်ရာမဲ့သူတစ်ဦးအဖြစ် မည်သည့်အခါမျှ မမှတ်ယူခဲ့ပေ (၂ ကော ၄:၇-၉)။ လွတ်လပ်စွာ တရားဟောပြောခွင့် မရတော့သည့်အခါတွင် သူသည် “သံကြိုးဖြင့် ချည်နှောင်ခြင်းခံရသော သံတမန်” တစ်ဦး ဖြစ်လာခဲ့သည် (ဧဖက် ၆:၂၀)။"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70465" y="4934396"/>
            <a:ext cx="5850195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>
                <a:solidFill>
                  <a:prstClr val="black"/>
                </a:solidFill>
              </a:rPr>
              <a:t>ဧဝံဂေလိတရားဟောပြောခြင်းကြောင့်အခက်အခဲများကြုံတွေ့ရသောအခါ ဘုရားသခင်ကို အပြည့်အဝယုံကြည်ကိုးစားရမည်ဖြစ်ပြီး၊ ကိုယ်တော်၏နှုတ်ကပတ်တော်ကို အမြဲအောက်မေ့ရမည် (၂ တိ ၂:၁၅)၊ နှင့် ကျွန်ုပ်တို့အား ခွန်အားနှင့် ရဲစွမ်းသတ္တိပေးသော နှစ်သိမ့်ပေးသူ၊ သန့်ရှင်းသောဝိညာဉ်တော်ကို စွဲကိုင်ထားရမည် (ဇာခရိ ၄:၆) ဟု ပေါလု၏သဘောထားက ကျွန်ုပ်တို့အား သွန်သင်သည်။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059178"/>
            <a:ext cx="602671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"သမ္မာကျမ်းစာတွင် ရှင်ပေါလုကို ရောမမြို့သို့ မခေါ်ဆောင်သွားမီ အကျဉ်းကျခံရမှု သုံးကြိမ်ကိုသာ မှတ်တမ်းတင်ထားပါသည်။ ၎င်းတို့မှာ ဖိလိပ္ပိမြို့ (တမန်တော် ၁၆:၂၂-၂၄)၊ ယေရုရှလင်မြို့ (တမန်တော် ၂၃:၁၀) နှင့် ကဲသရိမြို့ (တမန်တော် ၂၃:၃၃-၃၅) တို့တွင် ဖြစ်သည်။ သို့သော် အမှန်စင်စစ် ၎င်းထက်ပို၍ အကြိမ်ပေါင်းများစွာ အကျဉ်းကျခံခဲ့ရကြောင်း (၂ ကောရိနသု ၁၁:၂၃) တွင် ပါရှိပါသည်။"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220062" y="3145061"/>
            <a:ext cx="36181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spcBef>
                <a:spcPts val="600"/>
              </a:spcBef>
              <a:defRPr/>
            </a:pPr>
            <a:r>
              <a:rPr lang="my-MM" sz="3600" b="1" dirty="0"/>
              <a:t>စာကိုလက်ခံရရှိသူများ-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691783"/>
            <a:ext cx="77458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800" b="1" dirty="0"/>
              <a:t>"တမန်တော်ရှင်ပေါလုသည်သူ၏အလုပ်အားစိုက်ထုတ်မှုအောက်တွင်ယုံကြည်သူအဖြစ်သို့ပြောင်းလဲလာသူများအတွက် နက်ရှိုင်းသောတာဝန်ခံစားမှုကို ခံစားရသည်။ အထူးသဖြင့်၊သူတို့သစ္စာရှိရမည်ကိုမျှော်လင့်မိနေသည်။'ခရစ်တော်၏နေ့ရက်တွင်ကျွန်ုပ်၌ဝမ်းမြောက်ခြင်းရှိစေခြင်းငှာ၊အချည်းနှီးပြေးခြင်း၊အချည်းနှီးပင်ပန်းခြင်းမရှိရစေခြင်းငှာ'(ဖိလိပ္ပိ၂:၁၆)ဟုသူဆိုခဲ့သည်။သူ၏သာသနာလုပ်ငန်း၏ရလဒ်အတွက်သူစိုးရိမ်တကြီးရှိနေသည်။မိမိတာဝန်ကိုမပြည့်စုံစေဘဲ၊အသင်းတော်ကလည်းဝိညာဉ်များကယ်တင်ရာ၌မိမိနှင့်ပူးပေါင်းမဆောင်ရွက်ပါက၊မိမိကိုယ်တိုင်၏ကယ်တင်ခြင်းပင်အန္တရာယ်ရှိနိုင်</a:t>
            </a:r>
            <a:r>
              <a:rPr lang="en-US" sz="2800" b="1" dirty="0"/>
              <a:t> </a:t>
            </a:r>
            <a:r>
              <a:rPr lang="my-MM" sz="2800" b="1" dirty="0"/>
              <a:t>သည်ဟုသူယုံကြည်ခဲ့သည်။"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4393502" y="5954762"/>
            <a:ext cx="5439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6332611" y="106678"/>
            <a:ext cx="6162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defRPr/>
            </a:pPr>
            <a:r>
              <a:rPr lang="my-MM" sz="2800" b="1" dirty="0"/>
              <a:t>ဖိလိပ္ပိမြို့၏ သမိုင်းကြောင်း</a:t>
            </a:r>
            <a:endParaRPr lang="en-US" sz="28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442656" y="539231"/>
            <a:ext cx="6749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'ည​အခါပေါလု​သည်ရူပါရုံ​တစ်​ခု​ကိုမြင်​ရ​၏။ထို​ရူပါရုံ​၌မာကေဒေါနိ​ပြည်သား​တစ်​ဦး​သည် ရပ်​လျက် “မာကေဒေါနိ​ပြည်​သို့ ကူး​လာ​၍ အကျွန်ုပ်​တို့​ကို ကူညီ​ပေး​ပါ”​ဟု သူ့​အား တောင်းပန်​ပြောဆို​၏။ 'တမန်တော်ဝတ္ထု 16:9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96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Acts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7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Phrygia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6467" y="3087172"/>
            <a:ext cx="94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366" y="3066662"/>
            <a:ext cx="79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7455" y="260109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Bithynia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2941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11236" y="1559684"/>
            <a:ext cx="26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Province of Macedonia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66635" y="2861667"/>
            <a:ext cx="138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Samothrace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56311" y="2879735"/>
            <a:ext cx="595546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692174" y="216330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95592" y="2258514"/>
            <a:ext cx="8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Philippi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>
                <a:solidFill>
                  <a:prstClr val="black"/>
                </a:solidFill>
              </a:rPr>
              <a:t>ပေါလု၏ဒုတိယသာသနာပြုခရီးစဉ်အတွင်းသူ၏အစီအစဉ်များသည် ပြောင်းလဲသွားခဲ့သည်။ သန့်ရှင်းသောဝိညာဉ်တော်သည် သူ၏ခြေလှမ်းများကိုလမ်းညွှန်ပေးနေပါသည် (တမန်တော်ဝတ္ထု ၁၆:၆-၁၂)။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9664935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3637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ဖိလိပ္ပိမြို့သည်ဥရောပတွင်ဧဝံဂေလိတရားဟောပြောခြင်းကို စတင်ရန်သန့်ရှင်းသောဝိညာဉ်တော်ရွေးချယ်ခဲ့သောနေရာဖြစ်သည်။ရောမမြို့တစ်မြို့အနေဖြင့်ဖိလိပ္ပိမြို့သားများသည်အခွန်ပေးဆောင်ခြင်းမှကင်းလွတ်ခွင့်ရှိပြီးမွေးရာပါရောမနိုင်ငံသားအဖြစ်ခံယူထားကြ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6228</Words>
  <Application>Microsoft Office PowerPoint</Application>
  <PresentationFormat>Widescreen</PresentationFormat>
  <Paragraphs>84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Comic Sans MS</vt:lpstr>
      <vt:lpstr>Constantia</vt:lpstr>
      <vt:lpstr>1_Tema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saw tinmaungkyi</cp:lastModifiedBy>
  <cp:revision>16</cp:revision>
  <dcterms:created xsi:type="dcterms:W3CDTF">2026-01-11T16:13:04Z</dcterms:created>
  <dcterms:modified xsi:type="dcterms:W3CDTF">2026-01-16T08:38:36Z</dcterms:modified>
</cp:coreProperties>
</file>