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ခရစ်တော်၌ နှစ်သိမ့်မှုရယူပါ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မေတ္တာ၌ နှစ်သိမ့်မှုရယူပါ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ဝိညာဉ်တော်၏ ဆက်ဆံခြင်း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my-MM" sz="1800" b="1" i="0" dirty="0"/>
            <a:t>နှလုံးသား၏စစ်မှန်သောချစ်ခြင်းမေတ္တာ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ကရုဏာတော်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endParaRPr lang="en-US" sz="2000" b="1" dirty="0"/>
        </a:p>
        <a:p>
          <a:r>
            <a:rPr lang="my-MM" sz="2000" b="1" dirty="0"/>
            <a:t>စိတ်နှင့်မေတ္တာချင်းတူညီခြင်း</a:t>
          </a:r>
        </a:p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800" b="1" dirty="0"/>
            <a:t>ခရစ်တော်၏ စံပြဘဝကို လေ့လာပြီး တုပရန် သူတို့ကို အားပေးသည်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700" b="1" dirty="0"/>
            <a:t>ခရစ်တော်အပေါ်သူတို့၏မေတ္တာသည်စိတ်ကိုလှုံ့ဆော်ပေးသောစွမ်းအားတစ်ခုဖြစ်ပေါ်စေပါသည်</a:t>
          </a:r>
          <a:endParaRPr lang="es-ES" sz="17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800" b="1" dirty="0"/>
            <a:t>သူတို့သည် ဝိညာဉ်တော်၏ ထိန်းချုပ်မှုအောက်တွင် လက်အောက်ခံရမည်။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600" b="1" dirty="0"/>
            <a:t>လူသားတို့၏ချစ်ခင်ကြင်နာမှု၏နူးညံ့သိမ်မွေ့ပြီးနွေးထွေးသော စိတ်ခံစားမှုများကို ထင်ဟပ်စေရမည်။</a:t>
          </a:r>
          <a:endParaRPr lang="es-ES" sz="16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800" b="1" dirty="0"/>
            <a:t>တစ်ဦးချင်း ကရုဏာတရားဖြင့် ပြုမူခြင်းဖြင့် စစ်မှန်သော ချစ်ခင်ကြင်နာမှုကို ပြသပါစေ။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600" b="1" dirty="0"/>
            <a:t>အပြန်အလှန်မေတ္တာသည်အတွေးများကိုင်တူစေပြီးညီညွတ်သောလုပ်ဆောင်ချက်ကိုဖြစ်ပေါ်စေသည်။</a:t>
          </a:r>
          <a:endParaRPr lang="es-ES" sz="16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my-MM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ဘုရားသခင်၏အခွင့်အာဏာကို စွန့်လွှတ်ခဲ့သည် (ဖိလိပ္ပိ ၂:၆)။</a:t>
          </a:r>
          <a:endParaRPr lang="e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my-MM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ကိုယ်တော်သည် ကျွန်ုပ်တို့အား အစေခံရန် လူသားဖြစ်လာခဲ့သည် (ဖိလိပ္ပိ ၂:၇)။</a:t>
          </a:r>
          <a:endParaRPr lang="e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my-MM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အသက်စွန့်သည်အထိ အရာခပ်သိမ်း၌ နှိမ့်ချစွာ နာခံခဲ့သည် (ဖိလိပ္ပိ ၂:၈)။</a:t>
          </a:r>
          <a:endParaRPr lang="e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ခရစ်တော်၏ စံပြဘဝကို လေ့လာပြီး တုပရန် သူတို့ကို အားပေးသည်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ခရစ်တော်၌ နှစ်သိမ့်မှုရယူပါ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700" b="1" kern="1200" dirty="0"/>
            <a:t>ခရစ်တော်အပေါ်သူတို့၏မေတ္တာသည်စိတ်ကိုလှုံ့ဆော်ပေးသောစွမ်းအားတစ်ခုဖြစ်ပေါ်စေပါသည်</a:t>
          </a:r>
          <a:endParaRPr lang="es-ES" sz="17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မေတ္တာ၌ နှစ်သိမ့်မှုရယူပါ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သူတို့သည် ဝိညာဉ်တော်၏ ထိန်းချုပ်မှုအောက်တွင် လက်အောက်ခံရမည်။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ဝိညာဉ်တော်၏ ဆက်ဆံခြင်း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လူသားတို့၏ချစ်ခင်ကြင်နာမှု၏နူးညံ့သိမ်မွေ့ပြီးနွေးထွေးသော စိတ်ခံစားမှုများကို ထင်ဟပ်စေရမည်။</a:t>
          </a:r>
          <a:endParaRPr lang="es-ES" sz="16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နှလုံးသား၏စစ်မှန်သောချစ်ခြင်းမေတ္တာ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တစ်ဦးချင်း ကရုဏာတရားဖြင့် ပြုမူခြင်းဖြင့် စစ်မှန်သော ချစ်ခင်ကြင်နာမှုကို ပြသပါစေ။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ကရုဏာတော်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အပြန်အလှန်မေတ္တာသည်အတွေးများကိုင်တူစေပြီးညီညွတ်သောလုပ်ဆောင်ချက်ကိုဖြစ်ပေါ်စေသည်။</a:t>
          </a:r>
          <a:endParaRPr lang="es-ES" sz="16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စိတ်နှင့်မေတ္တာချင်းတူညီခြင်း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ဘုရားသခင်၏အခွင့်အာဏာကို စွန့်လွှတ်ခဲ့သည် (ဖိလိပ္ပိ ၂:၆)။</a:t>
          </a: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ကိုယ်တော်သည် ကျွန်ုပ်တို့အား အစေခံရန် လူသားဖြစ်လာခဲ့သည် (ဖိလိပ္ပိ ၂:၇)။</a:t>
          </a: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အသက်စွန့်သည်အထိ အရာခပ်သိမ်း၌ နှိမ့်ချစွာ နာခံခဲ့သည် (ဖိလိပ္ပိ ၂:၈)။</a:t>
          </a: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5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1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9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3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3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3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1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5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9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1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8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6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8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4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52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9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0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9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5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9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01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9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my-MM" b="1" dirty="0"/>
              <a:t>နှိမ့်ချခြင်းအား</a:t>
            </a:r>
            <a:endParaRPr lang="en-US" b="1" dirty="0"/>
          </a:p>
          <a:p>
            <a:pPr lvl="0" algn="ctr">
              <a:lnSpc>
                <a:spcPct val="150000"/>
              </a:lnSpc>
            </a:pPr>
            <a:r>
              <a:rPr lang="my-MM" b="1" dirty="0"/>
              <a:t>ဖြင့်စည်းလုံးခြင်း</a:t>
            </a:r>
            <a:endParaRPr kumimoji="0" lang="en" sz="5800" b="1" i="0" u="none" strike="noStrike" kern="1200" cap="none" spc="0" normalizeH="0" baseline="0" noProof="0" dirty="0">
              <a:ln w="12700">
                <a:solidFill>
                  <a:srgbClr val="196B24">
                    <a:lumMod val="50000"/>
                  </a:srgbClr>
                </a:solidFill>
                <a:prstDash val="solid"/>
              </a:ln>
              <a:pattFill prst="narHorz">
                <a:fgClr>
                  <a:srgbClr val="196B24"/>
                </a:fgClr>
                <a:bgClr>
                  <a:srgbClr val="196B24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196B24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4 for January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887524" y="849441"/>
            <a:ext cx="8245668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400" dirty="0"/>
              <a:t>"လူတိုင်းသည်မိမိ၏ပင်ကိုယ်စရိုက်ကိုပြုပြင်ထုဆစ်ခွင့်ရှိသည်။ဘုရားသခင်သည်မည်သူ့ကိုမျှအခြားသောလူသား၏အတွေးအခေါ်များ</a:t>
            </a:r>
            <a:r>
              <a:rPr lang="en-US" sz="2400" dirty="0"/>
              <a:t> </a:t>
            </a:r>
            <a:r>
              <a:rPr lang="my-MM" sz="2400" dirty="0"/>
              <a:t>ထဲတွင်မိမိ၏စိတ်နှလုံးကိုနှစ်မြုပ်ထားစေလိုသည်မဟုတ်ပါ။စိတ်နှလုံးနှင့်စရိုက်လက္ခဏာပြောင်းလဲခံယူလိုသူများသည်လူသားများထံမျက်နှာမမူဘဲ၊ဘုရားသခင်ပေးထားသောနမူနာတော်ထံကြည့်ရှုရမည်။ဘုရားသခင်၏ဖိတ်ခေါ်ချက်မှာ</a:t>
            </a:r>
            <a:r>
              <a:rPr lang="en-US" sz="2400" dirty="0"/>
              <a:t>-</a:t>
            </a:r>
            <a:r>
              <a:rPr lang="my-MM" sz="2400" dirty="0"/>
              <a:t>"ယေရှုခရစ်တွင်ရှိသောစိတ်သဘော</a:t>
            </a:r>
            <a:r>
              <a:rPr lang="en-US" sz="2400" dirty="0"/>
              <a:t> </a:t>
            </a:r>
            <a:r>
              <a:rPr lang="my-MM" sz="2400" dirty="0"/>
              <a:t>သည်သင်တို့၌လည်းရှိစေသင့်၏"ဟူ၍ဖြစ်သည်။စိတ်နှလုံးပြောင်းလဲခြင်းနှင့်နှလုံးသားအသွင်လဲခြင်းအားဖြင့်လူသားများသည်ခရစ်တော်၏ စိတ်သဘောကို ရရှိကြရမည်။"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054514" y="5539472"/>
            <a:ext cx="4158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That I May Know Him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600" b="1" dirty="0"/>
              <a:t>“သင်တို့သည် အချင်းချင်းချစ်ကြ၍ စိတ်မကွဲပြားဘဲ တစ်လုံး တစ်ဝတည်းကြံစည်ခြင်းနှင့် တကွ၊သဘောတညီတညွတ် တည်းရှိသောအားဖြင့် ငါဝမ်းမြောက်စရာအကြောင်းကို စုံလင်စေကြလော့” (ဖိလိပ္ပိ၊ ၂း၂)။</a:t>
            </a: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3000"/>
              </a:spcBef>
            </a:pPr>
            <a:r>
              <a:rPr lang="my-MM" sz="2000" b="1" dirty="0">
                <a:solidFill>
                  <a:srgbClr val="B92F00"/>
                </a:solidFill>
              </a:rPr>
              <a:t>စည်းလုံးမှုမရှိခြင်း၏ မူလအစ (ဖိလိပ္ပိ ၂:၁-၃က)</a:t>
            </a:r>
            <a:endParaRPr lang="en-US" sz="2000" b="1" dirty="0">
              <a:solidFill>
                <a:srgbClr val="B92F00"/>
              </a:solidFill>
            </a:endParaRPr>
          </a:p>
          <a:p>
            <a:pPr lvl="0">
              <a:spcBef>
                <a:spcPts val="3000"/>
              </a:spcBef>
            </a:pPr>
            <a:r>
              <a:rPr lang="my-MM" sz="2000" b="1" dirty="0">
                <a:solidFill>
                  <a:srgbClr val="008496"/>
                </a:solidFill>
              </a:rPr>
              <a:t>နှိမ့်ချသောအားဖြင့်စည်းလုံးညီညွတ်ခြင်း(ဖိလိပ္ပိ ၂:၃ခ-၄)</a:t>
            </a:r>
            <a:r>
              <a:rPr lang="en-US" sz="2000" b="1" dirty="0">
                <a:solidFill>
                  <a:srgbClr val="008496"/>
                </a:solidFill>
              </a:rPr>
              <a:t> </a:t>
            </a:r>
          </a:p>
          <a:p>
            <a:pPr lvl="0">
              <a:spcBef>
                <a:spcPts val="3000"/>
              </a:spcBef>
            </a:pPr>
            <a:r>
              <a:rPr lang="my-MM" sz="2000" b="1" dirty="0">
                <a:solidFill>
                  <a:srgbClr val="139E00"/>
                </a:solidFill>
              </a:rPr>
              <a:t>ယေရှုကဲ့သို့ တွေးခေါ်ပါ (ဖိလိပ္ပိ ၂:၅)</a:t>
            </a:r>
            <a:endParaRPr lang="en-US" sz="2000" b="1" dirty="0">
              <a:solidFill>
                <a:srgbClr val="139E00"/>
              </a:solidFill>
            </a:endParaRPr>
          </a:p>
          <a:p>
            <a:pPr lvl="0">
              <a:spcBef>
                <a:spcPts val="3000"/>
              </a:spcBef>
            </a:pPr>
            <a:r>
              <a:rPr lang="my-MM" sz="2000" b="1" dirty="0">
                <a:solidFill>
                  <a:srgbClr val="9800B9"/>
                </a:solidFill>
              </a:rPr>
              <a:t>ယေရှု၏စိတ်နေသဘောထား (ဖိလိပ္ပိ ၂:၆-၈)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800B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0" y="126214"/>
            <a:ext cx="6761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ပေါလုသည်ဖိလိပ္ပိမြိုရှိယုံကြည်သူများအားခရစ်ယာန်ဘဝ၏ စိန်ခေါ်မှုများကိုရင်ဆိုင်ရာတွင်ခိုင်မာစွာရပ်တည်ရန်အားပေးခဲ့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သည်။ကောင်းကင်နိုင်ငံသားများအဖြစ်ထိုက်တန်သောအပြုအမူဖြင့်ကျင့်ကြံရန်၊စည်းလုံးညီညွတ်မှုကိုအလေးပေးပြောကြာ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69157" y="1657169"/>
            <a:ext cx="6403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/>
              <a:t>“ထို့ကြောင့်” ဆိုတဲ့ စကားလုံးနဲ့အတူ ပေါလုဟာ စုံညီခြင်းကို ဘယ်လိုရယူနိုင်မလဲဆိုတာ နားလည်ဖို့ အဓိကသော့ချက်တွေကို ပေးတဲ့အပိုင်းအသစ်တစ်ခုကိုစတင်ပါတယ် - ယေရှု၏နမူနာကို အတုယူခြင်းဖြင့် ဖြစ်ပါတယ်။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14262" y="66752"/>
            <a:ext cx="891785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my-MM" sz="3200" b="1" dirty="0">
                <a:ln/>
                <a:solidFill>
                  <a:srgbClr val="CC0066"/>
                </a:solidFill>
              </a:rPr>
              <a:t>ယေရှု၏သဘောထား (ဖိလိပ္ပိ ၂:၆-၈)</a:t>
            </a:r>
            <a:endParaRPr kumimoji="0" lang="en" sz="3200" b="1" i="0" u="none" strike="noStrike" kern="1200" cap="none" spc="0" normalizeH="0" baseline="0" noProof="0" dirty="0">
              <a:ln/>
              <a:solidFill>
                <a:srgbClr val="CC0066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0" y="512762"/>
            <a:ext cx="89178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009999"/>
                </a:solidFill>
                <a:latin typeface="Comic Sans MS" panose="030F0702030302020204" pitchFamily="66" charset="0"/>
              </a:rPr>
              <a:t>'မည်သည့်​အမှု​ကို​မျှတုပြိုင်​လို​သော​စိတ်​နှင့်​လည်းကောင်း၊အချည်းနှီး​ကျော်စော​လို​သော​စိတ်​နှင့်​</a:t>
            </a:r>
            <a:r>
              <a:rPr lang="en-US" b="1" dirty="0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rgbClr val="009999"/>
                </a:solidFill>
                <a:latin typeface="Comic Sans MS" panose="030F0702030302020204" pitchFamily="66" charset="0"/>
              </a:rPr>
              <a:t>လည်းကောင်း မ​ပြု​ဘဲ နှိမ့်ချ​သော​စိတ်​ရှိ​လျက်။</a:t>
            </a:r>
            <a:r>
              <a:rPr lang="en-US" b="1" dirty="0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rgbClr val="009999"/>
                </a:solidFill>
                <a:latin typeface="Comic Sans MS" panose="030F0702030302020204" pitchFamily="66" charset="0"/>
              </a:rPr>
              <a:t>ဖိလိပ္ပိသြဝါဒစာ 2:3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14262" y="1043996"/>
            <a:ext cx="891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"ဖိလိပ္ပိအသင်းတော်သားတွေကြားမှာဖြစ်ပေါ်နေတဲ့စိတ်ဝမ်းကွဲရခြင်းအကြောင်းအရင်း(အားနည်း</a:t>
            </a:r>
            <a:r>
              <a:rPr lang="en-US" b="1" dirty="0"/>
              <a:t> </a:t>
            </a:r>
            <a:r>
              <a:rPr lang="my-MM" b="1" dirty="0"/>
              <a:t>ချက်)ကိုအတိအကျမထောက်ပြခင်မှာ၊သူတို့တွေစည်းလုံးညီညွတ်မှုရှိစေခြင်းဖြင့်သူ့ရဲ့ဝမ်းမြောက်</a:t>
            </a:r>
            <a:r>
              <a:rPr lang="en-US" b="1" dirty="0"/>
              <a:t> </a:t>
            </a:r>
            <a:r>
              <a:rPr lang="my-MM" b="1" dirty="0"/>
              <a:t>ခြင်းကို ပြည့်စုံစေဖို့အတွက် ပေါလု ပေးခဲ့တဲ့ ပထမဦးဆုံးသော အကြံပြုချက်တွေက ဘာတွေလဲ? </a:t>
            </a:r>
            <a:r>
              <a:rPr lang="en-US" b="1" dirty="0"/>
              <a:t>							</a:t>
            </a:r>
            <a:r>
              <a:rPr lang="my-MM" b="1" dirty="0"/>
              <a:t>(ဖိလိပ္ပိ ၂:၁-၂)"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05336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4986037" y="5198451"/>
            <a:ext cx="70871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700" b="1" dirty="0"/>
              <a:t>ဤအရာရာတို့ကိုသူတို့သည်မိမိတို့ကိုကွဲပြားစေသောမာနထောင်လွှားခြင်းနှင့်ငြင်းခုံခြင်းတို့ကိုဘေးဖယ်ထားမှသာလျှင်စွမ်းဆောင်နိုင်မည်ဖြစ်သည်(ဖိလိပ္ပိ ၂:၃က)။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"ဤပြဿနာနှစ်ရပ်လုံးသည် လုစီဖာ (</a:t>
            </a:r>
            <a:r>
              <a:rPr lang="en-US" b="1" dirty="0"/>
              <a:t>Lucifer) </a:t>
            </a:r>
            <a:r>
              <a:rPr lang="my-MM" b="1" dirty="0"/>
              <a:t>၏ ပုန်ကန်မှုတွင် ရှိနေခဲ့ပြီး၊ လူမှုဆက်ဆံရေးနယ်ပယ်တွင် အဆိုးရွားဆုံးသော ပြဿနာများထဲ၌ ပါဝင်သည် (ဂလာတိ ၅:၂၆၊ ယာကုပ် ၃:၁၆ </a:t>
            </a:r>
            <a:r>
              <a:rPr lang="en-US" b="1" dirty="0"/>
              <a:t>NIV)</a:t>
            </a:r>
            <a:r>
              <a:rPr lang="my-MM" b="1" dirty="0"/>
              <a:t>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9400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3000"/>
              </a:spcBef>
            </a:pPr>
            <a:r>
              <a:rPr lang="my-MM" sz="3200" b="1" dirty="0">
                <a:solidFill>
                  <a:srgbClr val="008496"/>
                </a:solidFill>
              </a:rPr>
              <a:t>နှိမ့်ချသောအားဖြင့်စည်းလုံးညီညွတ်ခြင်း(ဖိလိပ္ပိ ၂:၃ခ-၄)</a:t>
            </a:r>
            <a:r>
              <a:rPr lang="en-US" sz="3200" b="1" dirty="0">
                <a:solidFill>
                  <a:srgbClr val="008496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/>
              <a:t>နှိမ့်ချ​သော​စိတ်​ရှိ​လျက် သူတစ်ပါး​တို့​သည် မိမိ​တို့​ထက် ထူးမြတ်​သည်​ဟု မှတ်ယူ​ကြ​လော့။ 4သင်​တို့​တစ်ဦးစီ​သည် မိမိ​အကျိုး​ကို​သာ​မ​ကြည့်ရှု​ဘဲ သူတစ်ပါး​၏​အကျိုး​ကို​လည်း ကြည့်ရှု​ကြ​လော့။</a:t>
            </a:r>
            <a:r>
              <a:rPr lang="en-US" b="1" dirty="0"/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(Philippians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73814"/>
            <a:ext cx="8386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ပေါလုအဆိုပြုသော စည်းလုံးညီညွတ်မှုအတွက် ဖော်မြူလာမှာ ပြင်ပအရာမဟုတ်ဘဲ အတွင်းစိတ်သဘောထားဖြစ်သည်</a:t>
            </a:r>
            <a:r>
              <a:rPr lang="en-US" b="1" dirty="0">
                <a:solidFill>
                  <a:prstClr val="black"/>
                </a:solidFill>
              </a:rPr>
              <a:t>-</a:t>
            </a:r>
            <a:r>
              <a:rPr lang="my-MM" b="1" dirty="0">
                <a:solidFill>
                  <a:prstClr val="black"/>
                </a:solidFill>
              </a:rPr>
              <a:t>နှိမ့်ချမှု။ယေရှု၏ထူးခြားသောစရိုက်လက္ခဏာတစ်ခုဖြစ်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ခြင်းအပြင်၊ ကိုယ်တော်၏တရားနာသူများအား နှိမ့်ချရန် အားပေးခဲ့သည် (မဿဲ ၁၁:၂၉; ၁၈:၄; ၂၃:၁၂)။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706530"/>
            <a:ext cx="55765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ဤနှိမ့်ချမှုကိုရရှိရန်၊ပေါလုကအခြားသူများကိုမိမိကိုယ်ထက် သာ၍အရေးကြီးသူများအဖြစ်သဘောထားရန်အကြံပြုထားပါသည်(ဖိလိပ္ပိ၂:၃)။သို့ပါလျက်ဘုရားရှေ့တွင်ကျွန်ုပ်တို့အားလုံးတန်းတူညီမျှမှုမရှိသင့်ပါလား?ညီညွတ်မှုရရှိရန်တန်းတူညီမျှမှု ရှိသင့်သည် မဟုတ်လား?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40725" y="5840664"/>
            <a:ext cx="9128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                                                                          </a:t>
            </a:r>
            <a:r>
              <a:rPr lang="my-MM" b="1" dirty="0">
                <a:solidFill>
                  <a:prstClr val="black"/>
                </a:solidFill>
              </a:rPr>
              <a:t>သူတစ်ပါးကိုကူညီနိုင်ရန်အတွက်ကျွန်ုပ်တို့သည်သူတို့၏စကား</a:t>
            </a:r>
            <a:r>
              <a:rPr lang="en-US" b="1" dirty="0">
                <a:solidFill>
                  <a:prstClr val="black"/>
                </a:solidFill>
              </a:rPr>
              <a:t>  </a:t>
            </a:r>
            <a:r>
              <a:rPr lang="my-MM" b="1" dirty="0">
                <a:solidFill>
                  <a:prstClr val="black"/>
                </a:solidFill>
              </a:rPr>
              <a:t>ကိုနားထောင်ပြီးသူတို့၏အမြင်ကိုနားလည်ရန်သင်ယူရမည်။ဤအရာအားလုံးသည်သန့်ရှင်းသော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ဝိညာဉ်တော်၏ အလုပ်ဖြစ်သည်မှာ သံသယဖြစ်စရာမလိုပါ။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771530" y="4183858"/>
            <a:ext cx="5465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"ရှင်ပေါလုကကျွန်ုပ်တို့သည်အခြားသူများထက်နိမ့်ကျသည်ဟု မဆိုလိုပါ။ သို့သော် ကျွန်ုပ်တို့ကိုယ်ကို ထိုသို့ (နှိမ့်ချစွာ) မှတ်ယူသင့်သည်ဟုဆိုလိုခြင်းဖြစ်သည်။ အစေခံတစ်ဦးသည် မိမိသခင်၏အကျိုးကို ရှာဖွေသကဲ့သို့၊ ကျွန်ုပ်တို့သည်လည်း မိမိထက်သာလွန်သည်ဟု မှတ်ယူထားသူများ၏ အကျိုးကို ရှာဖွေပေးသင့်သည် (ဖိလိပ္ပိ ၂:၄)။"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113220"/>
            <a:ext cx="8721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3000"/>
              </a:spcBef>
            </a:pPr>
            <a:r>
              <a:rPr lang="my-MM" sz="3200" b="1" dirty="0">
                <a:solidFill>
                  <a:srgbClr val="FF0000"/>
                </a:solidFill>
              </a:rPr>
              <a:t>ယေရှုကဲ့သို့ တွေးခေါ်ပါ (ဖိလိပ္ပိ ၂:၅)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-1" y="593355"/>
            <a:ext cx="8829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'ခရစ်တော်​ယေရှု​၌​ရှိ​သော ထို​စိတ်သဘော​မျိုး​ကို သင်​တို့​၌​လည်း​ရှိ​စေ​ကြ​လော့။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ဖိလိပ္ပိသြဝါဒစာ 2:5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999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ကျွန်ုပ်တို့၏အတွေးများကို မည်သို့ပုံဖော်ကြသနည်း။ “ဝိညာဉ်၏လမ်းကြောင်းများ”၊ ဆိုလိုသည်မှာ ကျွန်ုပ်တို့၏ အာရုံများမှတစ်ဆင့်။ ကျွန်ုပ်တို့ဖတ်ရှု၊ မြင်တွေ့ သို့မဟုတ် ကြားသိသမျှအရာအားလုံးသည် တစ်နည်းနည်းဖြင့် ကျွန်ုပ်တို့ကို ပုံသွင်းပေးသည်။ ထို့အပြင် စာတန်သည် ကျွန်ုပ်တို့၏စိတ်ကို သူ၏ကိုယ်ပိုင်အတွေးအခေါ်အတိုင်း ပုံသွင်းရန် ကျွန်ုပ်တို့၏အာရုံများကို ဗုံးကြဲတိုက်ခိုက်သည်။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ကြောင်းမှာကျွန်ုပ်တို့၏အတွေးအခေါ်များသည်လောကီဆန္ဒများဖြစ်ပြီးကျွန်ုပ်တို့၏နှလုံးသားမှာမူလှည့်ဖြားတတ်သောကြောင့် ဖြစ်သည် (ယေရမိ ၁၇:၉)။ သန့်ရှင်းသောဝိညာဉ်တော်သည်ကျွန်ုပ်တို့၏လောကီစိတ်ကိုခရစ်တော်၏စိတ်ကဲ့သို့သောဝိညာဉ်ရေးရာစိတ်အဖြစ်သို့ပြောင်းလဲပေးမည်ဖြစ်သည် (ရောမ ၈:၁၊ ၅)။"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ကျွန်ုပ်တို့သည် ပထမအချက်ကို ကြီးစွာသောကြိုးပမ်းအားထုတ်မှုဖြင့် အောင်မြင်နိုင်ကောင်း အောင်မြင်နိုင်ပါလိမ့်မည်။သို့သော်ကျွန်ုပ်တို့၏စိတ်နှလုံးကိုယေရှုခရစ်တော်၏စိတ်သဘောထားနှင့်အညီ ပြောင်းလဲစေခြင်းငှါ သန့်ရှင်းသောဝိညာဉ်တော်ကသာလျှင် ကျွန်ုပ်တို့အတွင်း၌ ဆောင်ရွက်ပေးနိုင်ပါသည်။"</a:t>
            </a:r>
            <a:endParaRPr lang="my-MM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809758"/>
            <a:ext cx="8567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ပေါလုသည်အစွန်းရောက်သူဖြစ်သည်။သူသည်ကျွန်ုပ်တို့၏အတွေးများကိုသတိထားရန်သာမက ခရစ်တော်တွေးသကဲ့သို့ တွေးရန်လည်း တောင်းဆိုသည် (ဖိလိပ္ပိ ၄:၈; ၂:၅)။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663687" y="1916196"/>
            <a:ext cx="9528313" cy="456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800" dirty="0"/>
              <a:t>"သို့သော်ငြားလည်းကျွန်ုပ်တို့တွင်သွေးဆောင်မှုကို ခုခံတွန်းလှန်ရန် တာဝန်ရှိပါသည်။စာတန်၏လှည့်ဖြားမှုများကိုမခံရလိုသူများသည် မိမိတို့၏စိတ်ဝိညာဉ်တံခါးများကိုကောင်းစွာစောင့်ရှောက်ရမည်ဖြစ်သည်။ မစင်ကြယ်သော အတွေးများကို ဖြစ်ပေါ်စေမည့် အရာများကို ဖတ်ရှုခြင်း၊ကြည့်ရှုခြင်းသို့မဟုတ်နားထောင်ခြင်းတို့မှရှောင်ကြဉ်ရ</a:t>
            </a:r>
            <a:r>
              <a:rPr lang="en-US" sz="2800" dirty="0"/>
              <a:t> </a:t>
            </a:r>
            <a:r>
              <a:rPr lang="my-MM" sz="2800" dirty="0"/>
              <a:t>မည်။မိမိတို့၏စိတ်ကိုရန်သူ၏လှည့်ဖြားသွေးဆောင်ရာဘာသာရပ်</a:t>
            </a:r>
            <a:r>
              <a:rPr lang="en-US" sz="2800" dirty="0"/>
              <a:t> </a:t>
            </a:r>
            <a:r>
              <a:rPr lang="my-MM" sz="2800" dirty="0"/>
              <a:t>တိုင်းနောက်သို့လွင့်ပါးမသွားစေရန်ထိန်းသိမ်းရမည်။"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12119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3000"/>
              </a:spcBef>
            </a:pPr>
            <a:r>
              <a:rPr lang="my-MM" sz="3200" b="1" dirty="0">
                <a:solidFill>
                  <a:srgbClr val="9800B9"/>
                </a:solidFill>
              </a:rPr>
              <a:t>ယေရှု၏စိတ်နေသဘောထား ၁ (ဖိလိပ္ပိ ၂:၆-၈)</a:t>
            </a:r>
            <a:endParaRPr lang="en" sz="3200" b="1" dirty="0">
              <a:solidFill>
                <a:srgbClr val="9800B9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66547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'ခရစ်တော်​သည် ဘုရားသခင်​၏​အသွင်​သဏ္ဌာန်​ရှိ​သော်လည်း ဘုရားသခင်​နှင့်​တန်းတူ​ဖြစ်​ခြင်း​ကို ဆုပ်ကိုင်​ထား​ရ​မည့်​အရာ​ဟု မ​မှတ်ယူ​ဘဲ </a:t>
            </a:r>
          </a:p>
          <a:p>
            <a:pPr lvl="0" algn="ctr">
              <a:defRPr/>
            </a:pPr>
            <a:r>
              <a:rPr lang="my-MM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ဖိလိပ္ပိသြဝါဒစာ 2:6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ပေါလုက ယေရှုရဲ့ အရည်အသွေးသုံးခုကို အလေးပေးဖော်ပြတယ်-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028512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ဖန်ဆင်းရှင်ဖြစ်သောကြောင့်ကိုယ်တော်သည်ဖန်ဆင်းခံသတ္တဝါတစ်ဦးဖြစ်လာခဲ့သည်။ကျွန်ုပ်တို့ကိုရွေးနှုတ်ရန်အတွက်လက်ဝါးကပ်တိုင်ပေါ်တွင်နှိပ်စက်ညှဉ်း ပန်းခံရခြင်းနှင့် အသေခံခြင်းကို လက်ခံခဲ့သည်။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78" y="5934670"/>
            <a:ext cx="7144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"ကိုယ်တော်သည် ကျွန်ုပ်တို့၏ စံပြပုဂ္ဂိုလ်ဖြစ်ပါသည်။ ကျွန်ုပ်တို့သည်လည်း အခြားသူများ၏အကျိုးအတွက်မိမိကိုယ်ကို နှိမ့်ချရန်နှင့် စွန့်လွှတ်အနစ်နာခံရန် အသင့်ရှိရပါမည်။"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79" y="5216020"/>
            <a:ext cx="7144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ဤအကြောင်းကိုကျွန်ုပ်တို့စဉ်းစားသောအခါ၊ကျွန်ုပ်တို့၏အံ့ဖွယ်ကယ်တင်ရှင်ကို ဦးညွှတ်၍ ကိုးကွယ်ရုံသာ တတ်နိုင်သည်။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0" y="4240170"/>
            <a:ext cx="7144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"ယေရှုသည်ဘုရားအဖြစ်တော်၏အခြားသောပုဂ္ဂိုလ်နှစ်ပါးနှင့်တန်းတူရည်တူ ဖြစ်သော်လည်း၊ခမည်းတော်၏အလိုတော်ကိုအမြဲတစေပြည့်ဝစုံလင်စွာနာခံခဲ့ပါသည်။ကိုယ်တော်သည်နာခံမှုကိုငြင်းဆန်ခဲ့သည့်အချိန်ဟူ၍တစ်ခါမျှမရှိခဲ့ဖူး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rgbClr val="9800B9"/>
                </a:solidFill>
              </a:rPr>
              <a:t>ယေရှု၏စိတ်နေသဘောထား ၂</a:t>
            </a:r>
            <a:endParaRPr kumimoji="0" lang="en" sz="3200" b="1" i="0" u="none" strike="noStrike" kern="1200" cap="none" spc="30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gradFill flip="none" rotWithShape="1">
                <a:gsLst>
                  <a:gs pos="0">
                    <a:srgbClr val="FFC000"/>
                  </a:gs>
                  <a:gs pos="100000">
                    <a:srgbClr val="FFBDBD">
                      <a:lumMod val="50000"/>
                    </a:srgb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838801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my-MM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ဘုရား​ဝတ်​၌​မွေ့လျော်​ခြင်း​၏​လျှို့ဝှက်​နက်နဲ​သော​အရာ​သည်အမှန်ပင်​ကြီးမြတ်​လှ​ပေ​၏။ကိုယ်တော်​သည်သွေးသား​အားဖြင့်​ထင်ရှား​ပြီးဝိညာဉ်​တော်​အားဖြင့်ဖြောင့်မတ်​သည်​ဟု​အသိအမှတ်ပြု​ခြင်း​ခံရ​လျက်ကောင်းကင်​တမန်​တို့​၏​ရှုမြင်​ခြင်း၊သတင်းတော်​ကို​လူမျိုးခြား​တို့​ကြား​၌ဟောပြော​ခြင်း၊ဤ​လောက​တွင်လက်ခံ​ယုံကြည်​ခြင်း​တို့​ကို​ခံရ​လျက်ဘုန်း​အသရေ​နှင့်တကွအထက်သို့​ဆောင်ယူ​ခြင်း​ကို​ခံ​တော်မူ​၏။'တိမောသေဩဝါဒစာပထမစောင် 3:16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လူသားတစ်ဦးဖြစ်လာခြင်း၌ ခရစ်တော်၏ အံ့ဖွယ်ကောင်းသော နှိမ့်ချမှုသည် ရွေးနှုတ်ခံရသူများအတွက် ထာဝရကာလပတ်လုံး လေ့လာရမည့် အကြောင်းအရာတစ်ခု ဖြစ်လိမ့်မည်။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7" y="5807262"/>
            <a:ext cx="7391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ဤစံနမူနာသည် ကျွန်ုပ်တို့အား မိမိကိုယ်ကို ဗဟိုပြုခြင်းနှင့် အစေခံခံလိုသော ဆန္ဒများကို စွန့်လွှတ်ရန်ခေါ်ယူနေပြီး၊၎င်းတို့အစား နှိမ့်ချခြင်းနှင့် အခြားသူများကို အစေခံလိုသော စိတ်ထားများဖြင့် အစားထိုးရန် တိုက်တွန်းနေပါသည်။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606933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"ယေရှုသည်စကြာဝဠာအလုံးစုံကိုအုပ်စိုးသောအထွတ်အထိပ်နေရာမှလုံးဝဥဿုံသော အစေခံဘဝသို့ ပြောင်းလဲခဲ့ပါသည်။ ၎င်းသည် အစေခံတစ်ဦးဖြစ်လျက်နှင့် စကြာဝဠာအလုံးစုံကိုအုပ်စိုးသောအထွတ်အထိပ်နေရာကို လိုလားတောင့်တခဲ့သည့် လုစီဖာ (</a:t>
            </a:r>
            <a:r>
              <a:rPr lang="en-US" b="1" dirty="0"/>
              <a:t>Lucifer) </a:t>
            </a:r>
            <a:r>
              <a:rPr lang="my-MM" b="1" dirty="0"/>
              <a:t>၏ ရည်မှန်းချက်နှင့် လုံးဝဆန့်ကျင်ဘက် ဖြစ်ပါသည်။"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598" y="3425689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အဆုံးမရှိ၊ ထာဝရဖြစ်တော်မူသော ဘုရားသခင်သည် အဆုံးသတ်ရှိသော လူသားဇာတိဖြစ်လာပြီး သေခြင်း၏အုပ်စိုးခြင်းကို ခံရသည်မှာ မယုံနိုင်စရာကောင်းလှပါသည်။ ဤအရာကိုပင် ပေါလုက "တရားစောင့်ခြင်း၏ နက်နဲသောအရာ" (၁ တိ ၃:၁၆) ဟုခေါ်ဆိုထားခြင်း ဖြစ်ပါသည်။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5313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18</cp:revision>
  <dcterms:created xsi:type="dcterms:W3CDTF">2026-01-17T00:02:16Z</dcterms:created>
  <dcterms:modified xsi:type="dcterms:W3CDTF">2026-01-17T05:58:39Z</dcterms:modified>
</cp:coreProperties>
</file>